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1" r:id="rId7"/>
    <p:sldId id="281" r:id="rId8"/>
    <p:sldId id="278" r:id="rId9"/>
    <p:sldId id="272" r:id="rId10"/>
    <p:sldId id="279" r:id="rId11"/>
    <p:sldId id="280" r:id="rId12"/>
    <p:sldId id="271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Titford" initials="AT" lastIdx="1" clrIdx="0">
    <p:extLst>
      <p:ext uri="{19B8F6BF-5375-455C-9EA6-DF929625EA0E}">
        <p15:presenceInfo xmlns:p15="http://schemas.microsoft.com/office/powerpoint/2012/main" userId="S::ann.titford@MPSD.CA::122f9793-a15b-4eb1-93dc-b082b8162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8F3DE-A856-45E8-BAE1-96038EE73456}" v="4" dt="2020-05-25T14:12:03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184D6BEC-53B0-4EE5-B430-7F032544BD84}"/>
    <pc:docChg chg="undo custSel modSld">
      <pc:chgData name="Ann Titford" userId="122f9793-a15b-4eb1-93dc-b082b8162660" providerId="ADAL" clId="{184D6BEC-53B0-4EE5-B430-7F032544BD84}" dt="2020-05-25T14:15:06.364" v="542" actId="14100"/>
      <pc:docMkLst>
        <pc:docMk/>
      </pc:docMkLst>
      <pc:sldChg chg="modSp">
        <pc:chgData name="Ann Titford" userId="122f9793-a15b-4eb1-93dc-b082b8162660" providerId="ADAL" clId="{184D6BEC-53B0-4EE5-B430-7F032544BD84}" dt="2020-05-25T13:56:49.106" v="2" actId="20577"/>
        <pc:sldMkLst>
          <pc:docMk/>
          <pc:sldMk cId="109857222" sldId="256"/>
        </pc:sldMkLst>
        <pc:spChg chg="mod">
          <ac:chgData name="Ann Titford" userId="122f9793-a15b-4eb1-93dc-b082b8162660" providerId="ADAL" clId="{184D6BEC-53B0-4EE5-B430-7F032544BD84}" dt="2020-05-25T13:56:49.106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nn Titford" userId="122f9793-a15b-4eb1-93dc-b082b8162660" providerId="ADAL" clId="{184D6BEC-53B0-4EE5-B430-7F032544BD84}" dt="2020-05-25T14:08:22.187" v="236" actId="6549"/>
        <pc:sldMkLst>
          <pc:docMk/>
          <pc:sldMk cId="2132855494" sldId="265"/>
        </pc:sldMkLst>
        <pc:spChg chg="mod">
          <ac:chgData name="Ann Titford" userId="122f9793-a15b-4eb1-93dc-b082b8162660" providerId="ADAL" clId="{184D6BEC-53B0-4EE5-B430-7F032544BD84}" dt="2020-05-25T14:08:22.187" v="236" actId="6549"/>
          <ac:spMkLst>
            <pc:docMk/>
            <pc:sldMk cId="2132855494" sldId="265"/>
            <ac:spMk id="4" creationId="{F055C580-51D5-4931-B6CB-06BC3F6A257F}"/>
          </ac:spMkLst>
        </pc:spChg>
      </pc:sldChg>
      <pc:sldChg chg="modSp">
        <pc:chgData name="Ann Titford" userId="122f9793-a15b-4eb1-93dc-b082b8162660" providerId="ADAL" clId="{184D6BEC-53B0-4EE5-B430-7F032544BD84}" dt="2020-05-25T14:15:06.364" v="542" actId="14100"/>
        <pc:sldMkLst>
          <pc:docMk/>
          <pc:sldMk cId="513341505" sldId="270"/>
        </pc:sldMkLst>
        <pc:spChg chg="mod">
          <ac:chgData name="Ann Titford" userId="122f9793-a15b-4eb1-93dc-b082b8162660" providerId="ADAL" clId="{184D6BEC-53B0-4EE5-B430-7F032544BD84}" dt="2020-05-25T14:15:06.364" v="542" actId="14100"/>
          <ac:spMkLst>
            <pc:docMk/>
            <pc:sldMk cId="513341505" sldId="270"/>
            <ac:spMk id="20" creationId="{22CDEAFB-77DC-4613-A574-48C6EA141BC3}"/>
          </ac:spMkLst>
        </pc:spChg>
        <pc:spChg chg="mod">
          <ac:chgData name="Ann Titford" userId="122f9793-a15b-4eb1-93dc-b082b8162660" providerId="ADAL" clId="{184D6BEC-53B0-4EE5-B430-7F032544BD84}" dt="2020-05-25T14:07:32.995" v="235" actId="20577"/>
          <ac:spMkLst>
            <pc:docMk/>
            <pc:sldMk cId="513341505" sldId="270"/>
            <ac:spMk id="21" creationId="{BDFF6874-3998-496F-BEC8-A33036C7A37E}"/>
          </ac:spMkLst>
        </pc:spChg>
        <pc:spChg chg="mod">
          <ac:chgData name="Ann Titford" userId="122f9793-a15b-4eb1-93dc-b082b8162660" providerId="ADAL" clId="{184D6BEC-53B0-4EE5-B430-7F032544BD84}" dt="2020-05-25T14:07:01.909" v="227" actId="14100"/>
          <ac:spMkLst>
            <pc:docMk/>
            <pc:sldMk cId="513341505" sldId="270"/>
            <ac:spMk id="23" creationId="{71AAC5DD-4CEB-4D05-8C36-D5FF84DCB2FA}"/>
          </ac:spMkLst>
        </pc:spChg>
        <pc:picChg chg="mod">
          <ac:chgData name="Ann Titford" userId="122f9793-a15b-4eb1-93dc-b082b8162660" providerId="ADAL" clId="{184D6BEC-53B0-4EE5-B430-7F032544BD84}" dt="2020-05-25T14:06:56.300" v="226" actId="1076"/>
          <ac:picMkLst>
            <pc:docMk/>
            <pc:sldMk cId="513341505" sldId="270"/>
            <ac:picMk id="18" creationId="{C918DD57-D4B4-4448-BDFE-5E579C4D2148}"/>
          </ac:picMkLst>
        </pc:picChg>
      </pc:sldChg>
      <pc:sldChg chg="modSp">
        <pc:chgData name="Ann Titford" userId="122f9793-a15b-4eb1-93dc-b082b8162660" providerId="ADAL" clId="{184D6BEC-53B0-4EE5-B430-7F032544BD84}" dt="2020-05-25T14:14:29.949" v="541" actId="20577"/>
        <pc:sldMkLst>
          <pc:docMk/>
          <pc:sldMk cId="1964883811" sldId="271"/>
        </pc:sldMkLst>
        <pc:spChg chg="mod">
          <ac:chgData name="Ann Titford" userId="122f9793-a15b-4eb1-93dc-b082b8162660" providerId="ADAL" clId="{184D6BEC-53B0-4EE5-B430-7F032544BD84}" dt="2020-05-25T14:14:29.949" v="541" actId="20577"/>
          <ac:spMkLst>
            <pc:docMk/>
            <pc:sldMk cId="1964883811" sldId="271"/>
            <ac:spMk id="2" creationId="{CAD3EB89-55C3-4459-80C7-3A6D82A41095}"/>
          </ac:spMkLst>
        </pc:spChg>
      </pc:sldChg>
      <pc:sldChg chg="modSp">
        <pc:chgData name="Ann Titford" userId="122f9793-a15b-4eb1-93dc-b082b8162660" providerId="ADAL" clId="{184D6BEC-53B0-4EE5-B430-7F032544BD84}" dt="2020-05-25T14:10:42.539" v="376" actId="6549"/>
        <pc:sldMkLst>
          <pc:docMk/>
          <pc:sldMk cId="1642707842" sldId="272"/>
        </pc:sldMkLst>
        <pc:spChg chg="mod">
          <ac:chgData name="Ann Titford" userId="122f9793-a15b-4eb1-93dc-b082b8162660" providerId="ADAL" clId="{184D6BEC-53B0-4EE5-B430-7F032544BD84}" dt="2020-05-25T14:10:42.539" v="376" actId="6549"/>
          <ac:spMkLst>
            <pc:docMk/>
            <pc:sldMk cId="1642707842" sldId="272"/>
            <ac:spMk id="16" creationId="{A7F3BB74-7E02-4763-87DA-AAB5525A4810}"/>
          </ac:spMkLst>
        </pc:spChg>
      </pc:sldChg>
      <pc:sldChg chg="modSp">
        <pc:chgData name="Ann Titford" userId="122f9793-a15b-4eb1-93dc-b082b8162660" providerId="ADAL" clId="{184D6BEC-53B0-4EE5-B430-7F032544BD84}" dt="2020-05-25T14:12:41.931" v="460" actId="20577"/>
        <pc:sldMkLst>
          <pc:docMk/>
          <pc:sldMk cId="2712518934" sldId="278"/>
        </pc:sldMkLst>
        <pc:spChg chg="mod">
          <ac:chgData name="Ann Titford" userId="122f9793-a15b-4eb1-93dc-b082b8162660" providerId="ADAL" clId="{184D6BEC-53B0-4EE5-B430-7F032544BD84}" dt="2020-05-25T14:12:41.931" v="460" actId="20577"/>
          <ac:spMkLst>
            <pc:docMk/>
            <pc:sldMk cId="2712518934" sldId="278"/>
            <ac:spMk id="8" creationId="{30D4811B-01A5-459D-ADB9-2682049E1C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qewlets.ca/sqwelqwel/xwelmexw/sqewlets_families-familles-eng.ph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litrockenvironmental.ca/product/big-sage/" TargetMode="External"/><Relationship Id="rId7" Type="http://schemas.openxmlformats.org/officeDocument/2006/relationships/hyperlink" Target="https://www.epicgardening.com/white-sage-plant/" TargetMode="External"/><Relationship Id="rId2" Type="http://schemas.openxmlformats.org/officeDocument/2006/relationships/hyperlink" Target="http://linnet.geog.ubc.ca/Atlas/Atlas.aspx?sciname=Artemisia%20tridentata%20ssp.%20vaseyana&amp;noTransfer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imple.com/2011/09/salvia-means-salvation-white-sage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123rf.com/photo_112187057_wildcrafted-dried-white-sage-salvia-apiana-leafy-bundles-on-fibrous-tree-bark-in-forest-preserve-smu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movingtowardspeace.com/mtpblog/the-ancient-art-of-burning-sag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glebleu.net/en/2017/08/sage-sacred-wisdom-herb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y.com/market/sagebrush_smudge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wellandgood.com/good-advice/sage-benefi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.pinterest.com/pin/411446115938009336/?amp_client_id=CLIENT_ID(_)&amp;mweb_unauth_id=%7b%7bdefault.session%7d%7d&amp;from_amp_pin_page=true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6fIMumk2cnA&amp;list=PLeyJPHbRnGaZFu8_xxuXPlYG-j-9cogsx&amp;index=45&amp;t=0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d75curriculum.com/page/2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59721"/>
            <a:ext cx="9144000" cy="112239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Outdoor Education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3" y="1603585"/>
            <a:ext cx="9144000" cy="1210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Lesson 6 : Grades Gr. K-2</a:t>
            </a:r>
          </a:p>
          <a:p>
            <a:r>
              <a:rPr lang="en-US" b="1" dirty="0">
                <a:cs typeface="Calibri"/>
              </a:rPr>
              <a:t>Indigenous Medicine Plants</a:t>
            </a:r>
          </a:p>
        </p:txBody>
      </p:sp>
      <p:pic>
        <p:nvPicPr>
          <p:cNvPr id="4" name="Picture 4" descr="A house with trees in the background&#10;&#10;Description generated with high confidence">
            <a:extLst>
              <a:ext uri="{FF2B5EF4-FFF2-40B4-BE49-F238E27FC236}">
                <a16:creationId xmlns:a16="http://schemas.microsoft.com/office/drawing/2014/main" id="{62D03ECA-B23F-44B7-AD33-F51D0780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46" y="2955082"/>
            <a:ext cx="6107501" cy="3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ide-Wiigwas - Tobacco and Tobacco Ties - St. George's Indian Band">
            <a:extLst>
              <a:ext uri="{FF2B5EF4-FFF2-40B4-BE49-F238E27FC236}">
                <a16:creationId xmlns:a16="http://schemas.microsoft.com/office/drawing/2014/main" id="{EB9E7F2B-ACB6-4562-BB8D-2F54628275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Medicine Wheel Clipart">
            <a:extLst>
              <a:ext uri="{FF2B5EF4-FFF2-40B4-BE49-F238E27FC236}">
                <a16:creationId xmlns:a16="http://schemas.microsoft.com/office/drawing/2014/main" id="{EF497DEF-DB33-42A8-AD38-446EF8B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0570" y="3348276"/>
            <a:ext cx="2333525" cy="23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2A995-303F-40CB-9B87-02215C26D04E}"/>
              </a:ext>
            </a:extLst>
          </p:cNvPr>
          <p:cNvSpPr txBox="1"/>
          <p:nvPr/>
        </p:nvSpPr>
        <p:spPr>
          <a:xfrm>
            <a:off x="1711987" y="4330372"/>
            <a:ext cx="8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00DDC-C364-4FD2-AF10-604FE393D2A9}"/>
              </a:ext>
            </a:extLst>
          </p:cNvPr>
          <p:cNvSpPr txBox="1"/>
          <p:nvPr/>
        </p:nvSpPr>
        <p:spPr>
          <a:xfrm>
            <a:off x="2327193" y="4316922"/>
            <a:ext cx="48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16" name="Picture 8" descr="White sage flowers about to bloom">
            <a:extLst>
              <a:ext uri="{FF2B5EF4-FFF2-40B4-BE49-F238E27FC236}">
                <a16:creationId xmlns:a16="http://schemas.microsoft.com/office/drawing/2014/main" id="{95B74130-48F6-40C6-989C-E9CFB70A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9" y="3891901"/>
            <a:ext cx="1012134" cy="15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5 sage benefits besides banishing bad vibes | Well+Good">
            <a:extLst>
              <a:ext uri="{FF2B5EF4-FFF2-40B4-BE49-F238E27FC236}">
                <a16:creationId xmlns:a16="http://schemas.microsoft.com/office/drawing/2014/main" id="{C2F36E99-E80B-45EB-A839-C8285AEF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6" y="1376779"/>
            <a:ext cx="2057707" cy="13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918DD57-D4B4-4448-BDFE-5E579C4D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" y="27351"/>
            <a:ext cx="2935169" cy="22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Medium Sagebrush Basket by PiecefulDesign on Etsy, $17.00 Honey Brown, Spot Cleaner, Clothes Line, Basket, Cleaning, Medium, Etsy, Hamper, Medium-length Hairstyle">
            <a:extLst>
              <a:ext uri="{FF2B5EF4-FFF2-40B4-BE49-F238E27FC236}">
                <a16:creationId xmlns:a16="http://schemas.microsoft.com/office/drawing/2014/main" id="{97A04ED8-5454-43C3-80DA-E06E3AE1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6" y="4958172"/>
            <a:ext cx="2225100" cy="1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CDEAFB-77DC-4613-A574-48C6EA141BC3}"/>
              </a:ext>
            </a:extLst>
          </p:cNvPr>
          <p:cNvSpPr txBox="1"/>
          <p:nvPr/>
        </p:nvSpPr>
        <p:spPr>
          <a:xfrm>
            <a:off x="3219495" y="42730"/>
            <a:ext cx="88791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Sage is a healing Indigenous medicine plant.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F6874-3998-496F-BEC8-A33036C7A37E}"/>
              </a:ext>
            </a:extLst>
          </p:cNvPr>
          <p:cNvSpPr txBox="1"/>
          <p:nvPr/>
        </p:nvSpPr>
        <p:spPr>
          <a:xfrm>
            <a:off x="7856491" y="1415322"/>
            <a:ext cx="402965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What is made to help heal colds and headaches?</a:t>
            </a: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400" b="1" dirty="0">
                <a:latin typeface="Arial"/>
                <a:cs typeface="Segoe UI"/>
              </a:rPr>
              <a:t>Why do people smudge?</a:t>
            </a: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400" b="1" dirty="0">
                <a:latin typeface="Arial"/>
                <a:cs typeface="Segoe UI"/>
              </a:rPr>
              <a:t>What useful items can be made from Big Sagebrush bark?</a:t>
            </a:r>
          </a:p>
        </p:txBody>
      </p:sp>
      <p:pic>
        <p:nvPicPr>
          <p:cNvPr id="22" name="Picture 12" descr="Wildcrafted dried white sage (Salvia apiana)leafy bundles on fibrous tree bark  in forest preserve. Smudging ceremony. Stock Photo - 112187057">
            <a:extLst>
              <a:ext uri="{FF2B5EF4-FFF2-40B4-BE49-F238E27FC236}">
                <a16:creationId xmlns:a16="http://schemas.microsoft.com/office/drawing/2014/main" id="{0004FC71-26A8-4480-BE51-84A0D67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5" y="3020487"/>
            <a:ext cx="2057708" cy="1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AAC5DD-4CEB-4D05-8C36-D5FF84DCB2FA}"/>
              </a:ext>
            </a:extLst>
          </p:cNvPr>
          <p:cNvSpPr txBox="1"/>
          <p:nvPr/>
        </p:nvSpPr>
        <p:spPr>
          <a:xfrm>
            <a:off x="1" y="2372949"/>
            <a:ext cx="30284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Where is Big Sagebrush found?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C328F-1EB7-4CDF-AA39-97A742BF9821}"/>
              </a:ext>
            </a:extLst>
          </p:cNvPr>
          <p:cNvSpPr txBox="1"/>
          <p:nvPr/>
        </p:nvSpPr>
        <p:spPr>
          <a:xfrm>
            <a:off x="151805" y="5757351"/>
            <a:ext cx="50497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What medicine wheel direction is sage connected with?</a:t>
            </a:r>
          </a:p>
        </p:txBody>
      </p:sp>
    </p:spTree>
    <p:extLst>
      <p:ext uri="{BB962C8B-B14F-4D97-AF65-F5344CB8AC3E}">
        <p14:creationId xmlns:p14="http://schemas.microsoft.com/office/powerpoint/2010/main" val="51334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97735-0BA1-43D5-AB1D-F7A343F16C65}"/>
              </a:ext>
            </a:extLst>
          </p:cNvPr>
          <p:cNvSpPr txBox="1"/>
          <p:nvPr/>
        </p:nvSpPr>
        <p:spPr>
          <a:xfrm>
            <a:off x="92766" y="-28133"/>
            <a:ext cx="1209923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Now it’s your turn. Go for a walk with an Elder or relative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and ask them about sage and smudging.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 Maybe they’ll tell you about their experiences.</a:t>
            </a:r>
            <a:endParaRPr lang="en-US" sz="2800" b="1" dirty="0">
              <a:latin typeface="Arial"/>
              <a:cs typeface="Segoe UI"/>
            </a:endParaRP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Enjoy your walk.</a:t>
            </a:r>
          </a:p>
        </p:txBody>
      </p:sp>
      <p:pic>
        <p:nvPicPr>
          <p:cNvPr id="10244" name="Picture 4" descr="A man stands next to a building with two framed photographs in his hands.">
            <a:extLst>
              <a:ext uri="{FF2B5EF4-FFF2-40B4-BE49-F238E27FC236}">
                <a16:creationId xmlns:a16="http://schemas.microsoft.com/office/drawing/2014/main" id="{2DA44777-CF12-437F-B730-47F23CCA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7" y="2677656"/>
            <a:ext cx="5292449" cy="3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8B08F-922B-456F-9C8C-DF22A8929750}"/>
              </a:ext>
            </a:extLst>
          </p:cNvPr>
          <p:cNvSpPr txBox="1"/>
          <p:nvPr/>
        </p:nvSpPr>
        <p:spPr>
          <a:xfrm>
            <a:off x="6504808" y="6263986"/>
            <a:ext cx="5292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is </a:t>
            </a:r>
            <a:r>
              <a:rPr lang="en-US" sz="1100" dirty="0" err="1"/>
              <a:t>from:</a:t>
            </a:r>
            <a:r>
              <a:rPr lang="en-US" sz="1100" dirty="0" err="1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://digitalsqewlets.ca/</a:t>
            </a:r>
            <a:r>
              <a:rPr lang="en-US" sz="1100" dirty="0" err="1">
                <a:hlinkClick r:id="rId3"/>
              </a:rPr>
              <a:t>sqwelqwel</a:t>
            </a:r>
            <a:r>
              <a:rPr lang="en-US" sz="1100" dirty="0">
                <a:hlinkClick r:id="rId3"/>
              </a:rPr>
              <a:t>/</a:t>
            </a:r>
            <a:r>
              <a:rPr lang="en-US" sz="1100" dirty="0" err="1">
                <a:hlinkClick r:id="rId3"/>
              </a:rPr>
              <a:t>xwelmexw</a:t>
            </a:r>
            <a:r>
              <a:rPr lang="en-US" sz="1100" dirty="0">
                <a:hlinkClick r:id="rId3"/>
              </a:rPr>
              <a:t>/</a:t>
            </a:r>
            <a:r>
              <a:rPr lang="en-US" sz="1100" dirty="0" err="1">
                <a:hlinkClick r:id="rId3"/>
              </a:rPr>
              <a:t>sqewlets_families-familles-eng.php</a:t>
            </a:r>
            <a:r>
              <a:rPr lang="en-US" sz="1100" dirty="0"/>
              <a:t> </a:t>
            </a:r>
          </a:p>
        </p:txBody>
      </p:sp>
      <p:pic>
        <p:nvPicPr>
          <p:cNvPr id="7" name="Picture 4" descr="BC Association of Aboriginal Friendship Centres BC Association of ...">
            <a:extLst>
              <a:ext uri="{FF2B5EF4-FFF2-40B4-BE49-F238E27FC236}">
                <a16:creationId xmlns:a16="http://schemas.microsoft.com/office/drawing/2014/main" id="{C7B8DE05-A03D-4C6E-8967-939D118A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2" y="2664868"/>
            <a:ext cx="4614579" cy="37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0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3" y="2398970"/>
            <a:ext cx="6493564" cy="4315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5C580-51D5-4931-B6CB-06BC3F6A257F}"/>
              </a:ext>
            </a:extLst>
          </p:cNvPr>
          <p:cNvSpPr txBox="1"/>
          <p:nvPr/>
        </p:nvSpPr>
        <p:spPr>
          <a:xfrm>
            <a:off x="218661" y="143551"/>
            <a:ext cx="1156914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Indigenous Medicine Plants : Sage</a:t>
            </a:r>
          </a:p>
          <a:p>
            <a:pPr algn="ctr"/>
            <a:endParaRPr lang="en-US" sz="2400" b="1" dirty="0">
              <a:latin typeface="Arial"/>
              <a:cs typeface="Calibri"/>
            </a:endParaRPr>
          </a:p>
          <a:p>
            <a:pPr algn="ctr"/>
            <a:r>
              <a:rPr lang="en-US" sz="2400" b="1" dirty="0">
                <a:latin typeface="Arial"/>
                <a:cs typeface="Calibri"/>
              </a:rPr>
              <a:t>Sage is believed to help people get rid of negative energy</a:t>
            </a:r>
            <a:r>
              <a:rPr lang="en-US" sz="2000" b="1" dirty="0">
                <a:latin typeface="Arial"/>
                <a:cs typeface="Calibri"/>
              </a:rPr>
              <a:t>.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B9BC75-CEE4-4A56-B778-14B6D41E44B3}"/>
              </a:ext>
            </a:extLst>
          </p:cNvPr>
          <p:cNvSpPr txBox="1"/>
          <p:nvPr/>
        </p:nvSpPr>
        <p:spPr>
          <a:xfrm>
            <a:off x="280417" y="870104"/>
            <a:ext cx="116311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There are many kinds of sage.  White sage is found in desert areas.  A natural sage that grows in BC is sagebrush.  There is also blue sage, desert sage and more.</a:t>
            </a:r>
          </a:p>
        </p:txBody>
      </p:sp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EA453-235C-4730-B9B7-F32CAA185149}"/>
              </a:ext>
            </a:extLst>
          </p:cNvPr>
          <p:cNvSpPr txBox="1"/>
          <p:nvPr/>
        </p:nvSpPr>
        <p:spPr>
          <a:xfrm>
            <a:off x="3492285" y="6240184"/>
            <a:ext cx="3806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</a:t>
            </a:r>
            <a:r>
              <a:rPr lang="en-US" sz="1000" dirty="0">
                <a:hlinkClick r:id="rId2"/>
              </a:rPr>
              <a:t>http://linnet.geog.ubc.ca/Atlas/Atlas.aspx?sciname=Artemisia%20tridentata%20ssp.%20vaseyana&amp;noTransfer=0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E879C-A5C9-42B3-902C-5AD4EACE398A}"/>
              </a:ext>
            </a:extLst>
          </p:cNvPr>
          <p:cNvSpPr txBox="1"/>
          <p:nvPr/>
        </p:nvSpPr>
        <p:spPr>
          <a:xfrm>
            <a:off x="375305" y="190933"/>
            <a:ext cx="111365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About 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2D2B0-FE00-4035-89B8-E0468B11D904}"/>
              </a:ext>
            </a:extLst>
          </p:cNvPr>
          <p:cNvSpPr txBox="1"/>
          <p:nvPr/>
        </p:nvSpPr>
        <p:spPr>
          <a:xfrm>
            <a:off x="167260" y="6240184"/>
            <a:ext cx="306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http://splitrockenvironmental.ca/product/big-sage/</a:t>
            </a:r>
            <a:endParaRPr lang="en-US" sz="1000" dirty="0"/>
          </a:p>
        </p:txBody>
      </p:sp>
      <p:pic>
        <p:nvPicPr>
          <p:cNvPr id="3" name="Picture 2" descr="main_image">
            <a:extLst>
              <a:ext uri="{FF2B5EF4-FFF2-40B4-BE49-F238E27FC236}">
                <a16:creationId xmlns:a16="http://schemas.microsoft.com/office/drawing/2014/main" id="{F589AA74-8487-4607-A69B-87861660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3" y="33826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689EF1-2488-48E4-AEEC-C67078847F63}"/>
              </a:ext>
            </a:extLst>
          </p:cNvPr>
          <p:cNvSpPr txBox="1"/>
          <p:nvPr/>
        </p:nvSpPr>
        <p:spPr>
          <a:xfrm>
            <a:off x="375305" y="2474318"/>
            <a:ext cx="244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Sagebrush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1F722D-52D8-44EF-84B0-100152F1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08" y="3384990"/>
            <a:ext cx="3806925" cy="28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A2EFC3-E100-41A4-9073-49129251B14B}"/>
              </a:ext>
            </a:extLst>
          </p:cNvPr>
          <p:cNvSpPr txBox="1"/>
          <p:nvPr/>
        </p:nvSpPr>
        <p:spPr>
          <a:xfrm>
            <a:off x="3859532" y="2474318"/>
            <a:ext cx="328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Big Sagebrush</a:t>
            </a:r>
          </a:p>
        </p:txBody>
      </p:sp>
      <p:sp>
        <p:nvSpPr>
          <p:cNvPr id="4" name="AutoShape 6" descr="White sage after rain">
            <a:extLst>
              <a:ext uri="{FF2B5EF4-FFF2-40B4-BE49-F238E27FC236}">
                <a16:creationId xmlns:a16="http://schemas.microsoft.com/office/drawing/2014/main" id="{87AC8B1B-5D41-445D-B75F-6451B169E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White sage flowers about to bloom">
            <a:extLst>
              <a:ext uri="{FF2B5EF4-FFF2-40B4-BE49-F238E27FC236}">
                <a16:creationId xmlns:a16="http://schemas.microsoft.com/office/drawing/2014/main" id="{83A1CC09-1FB3-473D-BFCA-E3E5A13E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92" y="3384990"/>
            <a:ext cx="1900296" cy="28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9213CA-E30A-4F48-9BF4-071FA34E9DF6}"/>
              </a:ext>
            </a:extLst>
          </p:cNvPr>
          <p:cNvSpPr txBox="1"/>
          <p:nvPr/>
        </p:nvSpPr>
        <p:spPr>
          <a:xfrm>
            <a:off x="8595692" y="6306396"/>
            <a:ext cx="306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7"/>
              </a:rPr>
              <a:t>https://www.epicgardening.com/white-sage-plant/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3E5FC-600A-426F-A5CF-4260C2114037}"/>
              </a:ext>
            </a:extLst>
          </p:cNvPr>
          <p:cNvSpPr txBox="1"/>
          <p:nvPr/>
        </p:nvSpPr>
        <p:spPr>
          <a:xfrm>
            <a:off x="7749491" y="2474318"/>
            <a:ext cx="391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White Sagebrush</a:t>
            </a:r>
          </a:p>
        </p:txBody>
      </p:sp>
    </p:spTree>
    <p:extLst>
      <p:ext uri="{BB962C8B-B14F-4D97-AF65-F5344CB8AC3E}">
        <p14:creationId xmlns:p14="http://schemas.microsoft.com/office/powerpoint/2010/main" val="263421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B9BC75-CEE4-4A56-B778-14B6D41E44B3}"/>
              </a:ext>
            </a:extLst>
          </p:cNvPr>
          <p:cNvSpPr txBox="1"/>
          <p:nvPr/>
        </p:nvSpPr>
        <p:spPr>
          <a:xfrm>
            <a:off x="280417" y="870104"/>
            <a:ext cx="116311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White sage is what you often see bundled for smudging.</a:t>
            </a:r>
          </a:p>
        </p:txBody>
      </p:sp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EA453-235C-4730-B9B7-F32CAA185149}"/>
              </a:ext>
            </a:extLst>
          </p:cNvPr>
          <p:cNvSpPr txBox="1"/>
          <p:nvPr/>
        </p:nvSpPr>
        <p:spPr>
          <a:xfrm>
            <a:off x="3399938" y="6053112"/>
            <a:ext cx="413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2"/>
              </a:rPr>
              <a:t>https://www.123rf.com/photo_112187057_wildcrafted-dried-white-sage-salvia-apiana-leafy-bundles-on-fibrous-tree-bark-in-forest-preserve-smu.html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E879C-A5C9-42B3-902C-5AD4EACE398A}"/>
              </a:ext>
            </a:extLst>
          </p:cNvPr>
          <p:cNvSpPr txBox="1"/>
          <p:nvPr/>
        </p:nvSpPr>
        <p:spPr>
          <a:xfrm>
            <a:off x="375305" y="190933"/>
            <a:ext cx="111365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White 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2D2B0-FE00-4035-89B8-E0468B11D904}"/>
              </a:ext>
            </a:extLst>
          </p:cNvPr>
          <p:cNvSpPr txBox="1"/>
          <p:nvPr/>
        </p:nvSpPr>
        <p:spPr>
          <a:xfrm>
            <a:off x="167260" y="6113069"/>
            <a:ext cx="3065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https://www.rootsimple.com/2011/09/salvia-means-salvation-white-sage/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89EF1-2488-48E4-AEEC-C67078847F63}"/>
              </a:ext>
            </a:extLst>
          </p:cNvPr>
          <p:cNvSpPr txBox="1"/>
          <p:nvPr/>
        </p:nvSpPr>
        <p:spPr>
          <a:xfrm>
            <a:off x="680106" y="1801515"/>
            <a:ext cx="196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White 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2EFC3-E100-41A4-9073-49129251B14B}"/>
              </a:ext>
            </a:extLst>
          </p:cNvPr>
          <p:cNvSpPr txBox="1"/>
          <p:nvPr/>
        </p:nvSpPr>
        <p:spPr>
          <a:xfrm>
            <a:off x="3740578" y="1775429"/>
            <a:ext cx="311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White Sage Bundle</a:t>
            </a:r>
          </a:p>
        </p:txBody>
      </p:sp>
      <p:sp>
        <p:nvSpPr>
          <p:cNvPr id="4" name="AutoShape 6" descr="White sage after rain">
            <a:extLst>
              <a:ext uri="{FF2B5EF4-FFF2-40B4-BE49-F238E27FC236}">
                <a16:creationId xmlns:a16="http://schemas.microsoft.com/office/drawing/2014/main" id="{87AC8B1B-5D41-445D-B75F-6451B169E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9213CA-E30A-4F48-9BF4-071FA34E9DF6}"/>
              </a:ext>
            </a:extLst>
          </p:cNvPr>
          <p:cNvSpPr txBox="1"/>
          <p:nvPr/>
        </p:nvSpPr>
        <p:spPr>
          <a:xfrm>
            <a:off x="7885518" y="6053112"/>
            <a:ext cx="3065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4"/>
              </a:rPr>
              <a:t>https://www.movingtowardspeace.com/mtpblog/the-ancient-art-of-burning-sage.html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3E5FC-600A-426F-A5CF-4260C2114037}"/>
              </a:ext>
            </a:extLst>
          </p:cNvPr>
          <p:cNvSpPr txBox="1"/>
          <p:nvPr/>
        </p:nvSpPr>
        <p:spPr>
          <a:xfrm>
            <a:off x="8280253" y="1775429"/>
            <a:ext cx="323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White Sage Smudge</a:t>
            </a:r>
          </a:p>
        </p:txBody>
      </p:sp>
      <p:sp>
        <p:nvSpPr>
          <p:cNvPr id="5" name="AutoShape 2" descr="White Sage Photograph by Adrian Thomas/science Photo Library">
            <a:extLst>
              <a:ext uri="{FF2B5EF4-FFF2-40B4-BE49-F238E27FC236}">
                <a16:creationId xmlns:a16="http://schemas.microsoft.com/office/drawing/2014/main" id="{188FE444-5AE0-45FF-9E34-721DC1FFDF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White Sage Photograph - White Sage by Adrian Thomas/science Photo Library">
            <a:extLst>
              <a:ext uri="{FF2B5EF4-FFF2-40B4-BE49-F238E27FC236}">
                <a16:creationId xmlns:a16="http://schemas.microsoft.com/office/drawing/2014/main" id="{6C87BAEE-1470-4079-A521-7B638C3C4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White Sage Photograph by Adrian Thomas/science Photo Library">
            <a:extLst>
              <a:ext uri="{FF2B5EF4-FFF2-40B4-BE49-F238E27FC236}">
                <a16:creationId xmlns:a16="http://schemas.microsoft.com/office/drawing/2014/main" id="{A9149E49-6D46-4A67-AE38-AC3589CE6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FCE66DFD-CB3C-4128-8244-3B1C9AB364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Salvia Means Salvation: White Sage | Root Simple">
            <a:extLst>
              <a:ext uri="{FF2B5EF4-FFF2-40B4-BE49-F238E27FC236}">
                <a16:creationId xmlns:a16="http://schemas.microsoft.com/office/drawing/2014/main" id="{56295A6E-4DDD-48D7-BA2D-10221145F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6" y="2611002"/>
            <a:ext cx="2887244" cy="33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dcrafted dried white sage (Salvia apiana)leafy bundles on fibrous tree bark  in forest preserve. Smudging ceremony. Stock Photo - 112187057">
            <a:extLst>
              <a:ext uri="{FF2B5EF4-FFF2-40B4-BE49-F238E27FC236}">
                <a16:creationId xmlns:a16="http://schemas.microsoft.com/office/drawing/2014/main" id="{7FFFAADA-9754-490A-8E0E-C032B956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78" y="2676357"/>
            <a:ext cx="4139422" cy="33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oto credit: @DoD News, Flickr">
            <a:extLst>
              <a:ext uri="{FF2B5EF4-FFF2-40B4-BE49-F238E27FC236}">
                <a16:creationId xmlns:a16="http://schemas.microsoft.com/office/drawing/2014/main" id="{D9FA6C98-62B3-4713-A960-B8C77F7B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18" y="2676357"/>
            <a:ext cx="4135550" cy="27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7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B9BC75-CEE4-4A56-B778-14B6D41E44B3}"/>
              </a:ext>
            </a:extLst>
          </p:cNvPr>
          <p:cNvSpPr txBox="1"/>
          <p:nvPr/>
        </p:nvSpPr>
        <p:spPr>
          <a:xfrm>
            <a:off x="4479664" y="248441"/>
            <a:ext cx="32326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Prairie Sage</a:t>
            </a:r>
          </a:p>
        </p:txBody>
      </p:sp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4811B-01A5-459D-ADB9-2682049E1C0F}"/>
              </a:ext>
            </a:extLst>
          </p:cNvPr>
          <p:cNvSpPr txBox="1"/>
          <p:nvPr/>
        </p:nvSpPr>
        <p:spPr>
          <a:xfrm>
            <a:off x="259276" y="1564675"/>
            <a:ext cx="5584934" cy="4536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/>
                <a:cs typeface="Arial"/>
              </a:rPr>
              <a:t>Prairie sage is found in the Canadian Prairies.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/>
                <a:cs typeface="Arial"/>
              </a:rPr>
              <a:t>This is the kind of sage used by many Indigenous cultures in Alberta, Saskatchewan and Manitoba.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80C6A-AE87-4E69-944B-4546E8D4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4" y="1219284"/>
            <a:ext cx="5134360" cy="51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0E836-026F-4855-9AD3-FD5F47E6E833}"/>
              </a:ext>
            </a:extLst>
          </p:cNvPr>
          <p:cNvSpPr txBox="1"/>
          <p:nvPr/>
        </p:nvSpPr>
        <p:spPr>
          <a:xfrm>
            <a:off x="6906074" y="6486448"/>
            <a:ext cx="4910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https://aiglebleu.net/en/2017/08/sage-sacred-wisdom-herb/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251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8BFD56B-A2C5-43DC-AB80-4E99BE3B8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2F6FB-5923-4EC7-9F83-0423E2FD86AE}"/>
              </a:ext>
            </a:extLst>
          </p:cNvPr>
          <p:cNvSpPr txBox="1"/>
          <p:nvPr/>
        </p:nvSpPr>
        <p:spPr>
          <a:xfrm>
            <a:off x="4479664" y="179266"/>
            <a:ext cx="32326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Big Sagebrush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3BB74-7E02-4763-87DA-AAB5525A4810}"/>
              </a:ext>
            </a:extLst>
          </p:cNvPr>
          <p:cNvSpPr txBox="1"/>
          <p:nvPr/>
        </p:nvSpPr>
        <p:spPr>
          <a:xfrm>
            <a:off x="106875" y="1255410"/>
            <a:ext cx="5836725" cy="4651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/>
                <a:cs typeface="Arial"/>
              </a:rPr>
              <a:t>Big sagebrush is found in British Columbia</a:t>
            </a:r>
            <a:r>
              <a:rPr lang="en-US" sz="2000" b="1" dirty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/>
                <a:cs typeface="Arial"/>
              </a:rPr>
              <a:t>This is the kind of sage used by many Indigenous cultures in British Columbia.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0A6019-5714-4CA0-B862-7B6CBCE0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96" y="1423247"/>
            <a:ext cx="5348675" cy="40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0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EA453-235C-4730-B9B7-F32CAA185149}"/>
              </a:ext>
            </a:extLst>
          </p:cNvPr>
          <p:cNvSpPr txBox="1"/>
          <p:nvPr/>
        </p:nvSpPr>
        <p:spPr>
          <a:xfrm>
            <a:off x="99517" y="5502141"/>
            <a:ext cx="383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2"/>
              </a:rPr>
              <a:t>https://www.wellandgood.com/good-advice/sage-benefits/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4811B-01A5-459D-ADB9-2682049E1C0F}"/>
              </a:ext>
            </a:extLst>
          </p:cNvPr>
          <p:cNvSpPr txBox="1"/>
          <p:nvPr/>
        </p:nvSpPr>
        <p:spPr>
          <a:xfrm>
            <a:off x="2123832" y="887074"/>
            <a:ext cx="76395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Here are some uses of Big Sagebrush as practiced by some Indigenous peoples in British Columbia.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99BCF-B117-400C-A7FA-BD8AEDB7C472}"/>
              </a:ext>
            </a:extLst>
          </p:cNvPr>
          <p:cNvSpPr txBox="1"/>
          <p:nvPr/>
        </p:nvSpPr>
        <p:spPr>
          <a:xfrm>
            <a:off x="4595045" y="6282561"/>
            <a:ext cx="330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https://www.etsy.com/market/sagebrush_smudge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28209-5A16-4E83-B2AB-2393B779C55B}"/>
              </a:ext>
            </a:extLst>
          </p:cNvPr>
          <p:cNvSpPr txBox="1"/>
          <p:nvPr/>
        </p:nvSpPr>
        <p:spPr>
          <a:xfrm>
            <a:off x="453985" y="159801"/>
            <a:ext cx="113571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Indigenous cultures use sage for several purposes.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40BC7-749A-4542-A75E-06D45BCF4C4C}"/>
              </a:ext>
            </a:extLst>
          </p:cNvPr>
          <p:cNvSpPr txBox="1"/>
          <p:nvPr/>
        </p:nvSpPr>
        <p:spPr>
          <a:xfrm>
            <a:off x="99517" y="2027302"/>
            <a:ext cx="449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Make a tea from dried leaves and branches to help with colds and headaches.</a:t>
            </a:r>
          </a:p>
        </p:txBody>
      </p:sp>
      <p:pic>
        <p:nvPicPr>
          <p:cNvPr id="5" name="Picture 4" descr="Sagebrush smudge | Etsy">
            <a:extLst>
              <a:ext uri="{FF2B5EF4-FFF2-40B4-BE49-F238E27FC236}">
                <a16:creationId xmlns:a16="http://schemas.microsoft.com/office/drawing/2014/main" id="{5C0A0547-479F-4BAF-A62C-7655B924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99" y="3628090"/>
            <a:ext cx="3323069" cy="26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F40783-0B0F-4F59-9041-8FC88B5E9DC6}"/>
              </a:ext>
            </a:extLst>
          </p:cNvPr>
          <p:cNvSpPr txBox="1"/>
          <p:nvPr/>
        </p:nvSpPr>
        <p:spPr>
          <a:xfrm>
            <a:off x="4721716" y="2673633"/>
            <a:ext cx="370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 as a smudge to clear negative energy from a person or a space, and to get rid of harmful bacteria.</a:t>
            </a:r>
          </a:p>
        </p:txBody>
      </p:sp>
      <p:sp>
        <p:nvSpPr>
          <p:cNvPr id="6" name="AutoShape 6" descr="Medium Sagebrush Basket | Basket, Clothes line, Honey brown">
            <a:extLst>
              <a:ext uri="{FF2B5EF4-FFF2-40B4-BE49-F238E27FC236}">
                <a16:creationId xmlns:a16="http://schemas.microsoft.com/office/drawing/2014/main" id="{ACE9E40B-B05D-4191-A812-14C12CD24F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Medium Sagebrush Basket by PiecefulDesign on Etsy, $17.00 Honey Brown, Spot Cleaner, Clothes Line, Basket, Cleaning, Medium, Etsy, Hamper, Medium-length Hairstyle">
            <a:extLst>
              <a:ext uri="{FF2B5EF4-FFF2-40B4-BE49-F238E27FC236}">
                <a16:creationId xmlns:a16="http://schemas.microsoft.com/office/drawing/2014/main" id="{D46838B1-A9FA-4429-9F2D-C7C3AB4D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13" y="2860036"/>
            <a:ext cx="3197452" cy="26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1B3A15-9F9B-4845-B423-D8C26E9BCB09}"/>
              </a:ext>
            </a:extLst>
          </p:cNvPr>
          <p:cNvSpPr txBox="1"/>
          <p:nvPr/>
        </p:nvSpPr>
        <p:spPr>
          <a:xfrm>
            <a:off x="8529000" y="5616983"/>
            <a:ext cx="368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6"/>
              </a:rPr>
              <a:t>https://in.pinterest.com/pin/411446115938009336/?amp_client_id=CLIENT_ID(_)&amp;mweb_unauth_id={{default.session}}&amp;from_amp_pin_page=true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663214-1538-459B-8108-8D0044585C46}"/>
              </a:ext>
            </a:extLst>
          </p:cNvPr>
          <p:cNvSpPr txBox="1"/>
          <p:nvPr/>
        </p:nvSpPr>
        <p:spPr>
          <a:xfrm>
            <a:off x="8577467" y="2067270"/>
            <a:ext cx="346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Bark woven into baskets, clothing and mats.</a:t>
            </a:r>
          </a:p>
        </p:txBody>
      </p:sp>
      <p:pic>
        <p:nvPicPr>
          <p:cNvPr id="3082" name="Picture 10" descr="5 sage benefits besides banishing bad vibes | Well+Good">
            <a:extLst>
              <a:ext uri="{FF2B5EF4-FFF2-40B4-BE49-F238E27FC236}">
                <a16:creationId xmlns:a16="http://schemas.microsoft.com/office/drawing/2014/main" id="{BE1D60BF-64EF-4ACB-AD5A-92F918BF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0" y="2857030"/>
            <a:ext cx="3787794" cy="24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4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DECDF-F3FB-4F9B-B33F-5FD056CF3B4B}"/>
              </a:ext>
            </a:extLst>
          </p:cNvPr>
          <p:cNvSpPr txBox="1"/>
          <p:nvPr/>
        </p:nvSpPr>
        <p:spPr>
          <a:xfrm>
            <a:off x="543339" y="313689"/>
            <a:ext cx="11105322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Why do Indigenous people smudge?</a:t>
            </a:r>
          </a:p>
          <a:p>
            <a:pPr algn="ctr"/>
            <a:endParaRPr lang="en-US" sz="32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Watch this video of an Elder teaching her granddaughter about smudging.</a:t>
            </a:r>
          </a:p>
          <a:p>
            <a:pPr algn="ctr"/>
            <a:endParaRPr lang="en-US" b="1" dirty="0">
              <a:latin typeface="Arial"/>
              <a:cs typeface="Arial"/>
            </a:endParaRPr>
          </a:p>
          <a:p>
            <a:pPr algn="ctr"/>
            <a:r>
              <a:rPr lang="en-US" dirty="0">
                <a:hlinkClick r:id="rId2"/>
              </a:rPr>
              <a:t>https://www.youtube.com/watch?v=6fIMumk2cnA&amp;list=PLeyJPHbRnGaZFu8_xxuXPlYG-j-9cogsx&amp;index=45&amp;t=0s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 descr="How to smudge: Burning sage - YouTube">
            <a:extLst>
              <a:ext uri="{FF2B5EF4-FFF2-40B4-BE49-F238E27FC236}">
                <a16:creationId xmlns:a16="http://schemas.microsoft.com/office/drawing/2014/main" id="{C5D6D20D-2873-4783-ABD1-165DF16E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75" y="2507442"/>
            <a:ext cx="7240250" cy="40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4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3EB89-55C3-4459-80C7-3A6D82A41095}"/>
              </a:ext>
            </a:extLst>
          </p:cNvPr>
          <p:cNvSpPr txBox="1"/>
          <p:nvPr/>
        </p:nvSpPr>
        <p:spPr>
          <a:xfrm>
            <a:off x="5888583" y="492366"/>
            <a:ext cx="6168506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Now that you’ve watched the video about smudging, try to answer these questions.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What are the actions a person does to smudge?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Why do people smudge?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How to you keep positive with a good heart and mind?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B5E530F-52DF-41DE-90FE-36615C13E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97BA3-0844-4613-9B3E-F335F2376523}"/>
              </a:ext>
            </a:extLst>
          </p:cNvPr>
          <p:cNvSpPr txBox="1"/>
          <p:nvPr/>
        </p:nvSpPr>
        <p:spPr>
          <a:xfrm>
            <a:off x="134911" y="6413713"/>
            <a:ext cx="3882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2"/>
              </a:rPr>
              <a:t>https://sd75curriculum.com/page/2/</a:t>
            </a:r>
            <a:endParaRPr lang="en-US" sz="1000" dirty="0"/>
          </a:p>
        </p:txBody>
      </p:sp>
      <p:pic>
        <p:nvPicPr>
          <p:cNvPr id="5122" name="Picture 2" descr="Curriculum Connections | Page 2">
            <a:extLst>
              <a:ext uri="{FF2B5EF4-FFF2-40B4-BE49-F238E27FC236}">
                <a16:creationId xmlns:a16="http://schemas.microsoft.com/office/drawing/2014/main" id="{69A82688-F77B-4579-BBA2-7CE78DAF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8" y="198065"/>
            <a:ext cx="5101965" cy="60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8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DCE4D9F971D4C8B436E614A58D985" ma:contentTypeVersion="1" ma:contentTypeDescription="Create a new document." ma:contentTypeScope="" ma:versionID="43dd5526d2824ad65108f63be2bd64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F9DC63-5D45-49FA-AE0A-0FDF2531AE5E}"/>
</file>

<file path=customXml/itemProps2.xml><?xml version="1.0" encoding="utf-8"?>
<ds:datastoreItem xmlns:ds="http://schemas.openxmlformats.org/officeDocument/2006/customXml" ds:itemID="{3FFC598D-48CB-4B8F-9C6D-CD1E3F16F573}"/>
</file>

<file path=customXml/itemProps3.xml><?xml version="1.0" encoding="utf-8"?>
<ds:datastoreItem xmlns:ds="http://schemas.openxmlformats.org/officeDocument/2006/customXml" ds:itemID="{6212BC72-419E-4054-8A9D-1F14152F7C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2396</TotalTime>
  <Words>681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Outdoor Education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Ann Titford</cp:lastModifiedBy>
  <cp:revision>595</cp:revision>
  <dcterms:created xsi:type="dcterms:W3CDTF">2020-04-02T15:34:46Z</dcterms:created>
  <dcterms:modified xsi:type="dcterms:W3CDTF">2020-05-25T14:15:15Z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0x0101006DFDCE4D9F971D4C8B436E614A58D985</vt:lpwstr>
  </property>
</Properties>
</file>