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5" r:id="rId6"/>
    <p:sldId id="261" r:id="rId7"/>
    <p:sldId id="275" r:id="rId8"/>
    <p:sldId id="276" r:id="rId9"/>
    <p:sldId id="258" r:id="rId10"/>
    <p:sldId id="271" r:id="rId11"/>
    <p:sldId id="272" r:id="rId12"/>
    <p:sldId id="270" r:id="rId13"/>
    <p:sldId id="268" r:id="rId14"/>
    <p:sldId id="269" r:id="rId15"/>
    <p:sldId id="277" r:id="rId16"/>
    <p:sldId id="257"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Titford" initials="AT" lastIdx="1" clrIdx="0">
    <p:extLst>
      <p:ext uri="{19B8F6BF-5375-455C-9EA6-DF929625EA0E}">
        <p15:presenceInfo xmlns:p15="http://schemas.microsoft.com/office/powerpoint/2012/main" userId="S::ann.titford@MPSD.CA::122f9793-a15b-4eb1-93dc-b082b81626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7EA60-D943-4E99-BC51-62909E292BB9}" v="118" dt="2020-05-10T17:13:08.0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hecanadianencyclopedia.ca/en/article/sweetgrass"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cbc.ca/news/indigenous/indigenous-language-health-care-workers-1.4660009"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cbc.ca/radio/unreserved/when-indigenous-healing-practices-meet-modern-medicine-1.3530072"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lipart.email/clipart/medicine-wheel-clipart-50535.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leqamel.ca/recreation/elders/" TargetMode="External"/><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hyperlink" Target="http://digitalsqewlets.ca/sqwelqwel/xwelmexw/sqewlets_families-familles-eng.php" TargetMode="Externa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digitalsqewlets.ca/sqwelqwel/xwelmexw/culture-eng.php"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https://www.pinterest.ca/pin/318840848619872362/"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s://www.cookinglight.com/eating-smart/nutrition-101/best-sweet-fruits-for-sugar-cravings" TargetMode="External"/><Relationship Id="rId1" Type="http://schemas.openxmlformats.org/officeDocument/2006/relationships/slideLayout" Target="../slideLayouts/slideLayout7.xml"/><Relationship Id="rId6" Type="http://schemas.openxmlformats.org/officeDocument/2006/relationships/hyperlink" Target="https://www.daysoftheyear.com/days/eat-your-vegetables-day/" TargetMode="External"/><Relationship Id="rId5" Type="http://schemas.openxmlformats.org/officeDocument/2006/relationships/image" Target="../media/image5.jpeg"/><Relationship Id="rId4" Type="http://schemas.openxmlformats.org/officeDocument/2006/relationships/hyperlink" Target="https://slideplayer.com/slide/15761184/" TargetMode="External"/><Relationship Id="rId9" Type="http://schemas.openxmlformats.org/officeDocument/2006/relationships/hyperlink" Target="http://lf2014springa11309.blogspot.com/2014/05/fat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interest.ca/pin/85709199142338927/" TargetMode="External"/><Relationship Id="rId7" Type="http://schemas.openxmlformats.org/officeDocument/2006/relationships/hyperlink" Target="https://allhealthykids.org/research-reveals-chiropractic-helps-children-massively/"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clipartmax.com/middle/m2i8Z5Z5Z5N4H7K9_http-www-clipartkid-com-cartoon-body-system-excretory-system-clipart/" TargetMode="Externa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hyperlink" Target="http://www.northernc.on.ca/indigenous/four-sacred-medicines/"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s://www.gardenguides.com/12545858-how-to-identify-sweet-grass.html" TargetMode="External"/><Relationship Id="rId3" Type="http://schemas.openxmlformats.org/officeDocument/2006/relationships/hyperlink" Target="https://www.scientificamerican.com/article/the-fight-to-keep-tobacco-sacred/" TargetMode="External"/><Relationship Id="rId7" Type="http://schemas.openxmlformats.org/officeDocument/2006/relationships/hyperlink" Target="https://sierraclub.bc.ca/western-red-cedar/" TargetMode="Externa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hyperlink" Target="https://www.epicgardening.com/white-sage-plant/" TargetMode="External"/><Relationship Id="rId4" Type="http://schemas.openxmlformats.org/officeDocument/2006/relationships/image" Target="../media/image13.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pinterest.ca/pin/738308932639704517/"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huffingtonpost.ca/2018/11/29/indigenous-people-sage-and-smudge-kits_a_23602571/"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2113" y="259721"/>
            <a:ext cx="9144000" cy="1122393"/>
          </a:xfrm>
        </p:spPr>
        <p:txBody>
          <a:bodyPr/>
          <a:lstStyle/>
          <a:p>
            <a:r>
              <a:rPr lang="en-US" b="1" dirty="0">
                <a:cs typeface="Calibri Light"/>
              </a:rPr>
              <a:t>Outdoor Education</a:t>
            </a:r>
            <a:r>
              <a:rPr lang="en-US" dirty="0">
                <a:cs typeface="Calibri Light"/>
              </a:rPr>
              <a:t> </a:t>
            </a:r>
            <a:endParaRPr lang="en-US" dirty="0"/>
          </a:p>
        </p:txBody>
      </p:sp>
      <p:sp>
        <p:nvSpPr>
          <p:cNvPr id="3" name="Subtitle 2"/>
          <p:cNvSpPr>
            <a:spLocks noGrp="1"/>
          </p:cNvSpPr>
          <p:nvPr>
            <p:ph type="subTitle" idx="1"/>
          </p:nvPr>
        </p:nvSpPr>
        <p:spPr>
          <a:xfrm>
            <a:off x="1452113" y="1603585"/>
            <a:ext cx="9144000" cy="1210064"/>
          </a:xfrm>
        </p:spPr>
        <p:txBody>
          <a:bodyPr vert="horz" lIns="91440" tIns="45720" rIns="91440" bIns="45720" rtlCol="0" anchor="t">
            <a:normAutofit/>
          </a:bodyPr>
          <a:lstStyle/>
          <a:p>
            <a:r>
              <a:rPr lang="en-US" b="1" dirty="0">
                <a:cs typeface="Calibri"/>
              </a:rPr>
              <a:t>Lesson 4 : Grades Gr. 3-6</a:t>
            </a:r>
          </a:p>
          <a:p>
            <a:r>
              <a:rPr lang="en-US" b="1" dirty="0" err="1">
                <a:cs typeface="Calibri"/>
              </a:rPr>
              <a:t>Sto:lo</a:t>
            </a:r>
            <a:r>
              <a:rPr lang="en-US" b="1" dirty="0">
                <a:cs typeface="Calibri"/>
              </a:rPr>
              <a:t> Medicine Plants</a:t>
            </a:r>
          </a:p>
        </p:txBody>
      </p:sp>
      <p:pic>
        <p:nvPicPr>
          <p:cNvPr id="4" name="Picture 4" descr="A house with trees in the background&#10;&#10;Description generated with high confidence">
            <a:extLst>
              <a:ext uri="{FF2B5EF4-FFF2-40B4-BE49-F238E27FC236}">
                <a16:creationId xmlns:a16="http://schemas.microsoft.com/office/drawing/2014/main" id="{62D03ECA-B23F-44B7-AD33-F51D0780BACF}"/>
              </a:ext>
            </a:extLst>
          </p:cNvPr>
          <p:cNvPicPr>
            <a:picLocks noChangeAspect="1"/>
          </p:cNvPicPr>
          <p:nvPr/>
        </p:nvPicPr>
        <p:blipFill>
          <a:blip r:embed="rId2"/>
          <a:stretch>
            <a:fillRect/>
          </a:stretch>
        </p:blipFill>
        <p:spPr>
          <a:xfrm>
            <a:off x="3171646" y="2955082"/>
            <a:ext cx="6107501" cy="329134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B7CB0F-1711-4D26-8AAC-7FD41AE17F9E}"/>
              </a:ext>
            </a:extLst>
          </p:cNvPr>
          <p:cNvSpPr txBox="1"/>
          <p:nvPr/>
        </p:nvSpPr>
        <p:spPr>
          <a:xfrm>
            <a:off x="7593914" y="1588055"/>
            <a:ext cx="449206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cs typeface="Segoe UI"/>
              </a:rPr>
              <a:t>Sweet grass is for smudging </a:t>
            </a:r>
          </a:p>
          <a:p>
            <a:r>
              <a:rPr lang="en-US" sz="2400" b="1" dirty="0">
                <a:latin typeface="Arial"/>
                <a:cs typeface="Segoe UI"/>
              </a:rPr>
              <a:t>and for making things </a:t>
            </a:r>
          </a:p>
          <a:p>
            <a:r>
              <a:rPr lang="en-US" sz="2400" b="1" dirty="0">
                <a:latin typeface="Arial"/>
                <a:cs typeface="Segoe UI"/>
              </a:rPr>
              <a:t>like baskets.</a:t>
            </a:r>
          </a:p>
          <a:p>
            <a:endParaRPr lang="en-US" sz="2400" b="1" dirty="0">
              <a:latin typeface="Arial"/>
              <a:cs typeface="Segoe UI"/>
            </a:endParaRPr>
          </a:p>
          <a:p>
            <a:r>
              <a:rPr lang="en-US" sz="2400" b="1" dirty="0">
                <a:latin typeface="Arial"/>
                <a:cs typeface="Segoe UI"/>
              </a:rPr>
              <a:t>What else do you think can be made from sweet grass?</a:t>
            </a:r>
            <a:endParaRPr lang="en-US" sz="2000" b="1" dirty="0">
              <a:latin typeface="Arial"/>
              <a:cs typeface="Segoe UI"/>
            </a:endParaRPr>
          </a:p>
        </p:txBody>
      </p:sp>
      <p:pic>
        <p:nvPicPr>
          <p:cNvPr id="5" name="Picture 6" descr="Braided Sweetgrass">
            <a:extLst>
              <a:ext uri="{FF2B5EF4-FFF2-40B4-BE49-F238E27FC236}">
                <a16:creationId xmlns:a16="http://schemas.microsoft.com/office/drawing/2014/main" id="{7BBC14BD-4FE5-455A-81DF-6D40CE1EF4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355" y="613188"/>
            <a:ext cx="6779733" cy="50848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0158053-9083-4A25-9890-9681329A3E3C}"/>
              </a:ext>
            </a:extLst>
          </p:cNvPr>
          <p:cNvSpPr txBox="1"/>
          <p:nvPr/>
        </p:nvSpPr>
        <p:spPr>
          <a:xfrm>
            <a:off x="350355" y="5967813"/>
            <a:ext cx="3212892" cy="553998"/>
          </a:xfrm>
          <a:prstGeom prst="rect">
            <a:avLst/>
          </a:prstGeom>
          <a:noFill/>
        </p:spPr>
        <p:txBody>
          <a:bodyPr wrap="square" rtlCol="0">
            <a:spAutoFit/>
          </a:bodyPr>
          <a:lstStyle/>
          <a:p>
            <a:r>
              <a:rPr lang="en-US" sz="1000" dirty="0"/>
              <a:t>With thanks, this pic comes from:  </a:t>
            </a:r>
            <a:r>
              <a:rPr lang="en-US" sz="1000" dirty="0">
                <a:hlinkClick r:id="rId3"/>
              </a:rPr>
              <a:t>https://www.thecanadianencyclopedia.ca/en/article/sweetgrass</a:t>
            </a:r>
            <a:endParaRPr lang="en-US" sz="1000" dirty="0"/>
          </a:p>
        </p:txBody>
      </p:sp>
    </p:spTree>
    <p:extLst>
      <p:ext uri="{BB962C8B-B14F-4D97-AF65-F5344CB8AC3E}">
        <p14:creationId xmlns:p14="http://schemas.microsoft.com/office/powerpoint/2010/main" val="262103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AC3AC35-AC22-40BF-B838-A222F741F912}"/>
              </a:ext>
            </a:extLst>
          </p:cNvPr>
          <p:cNvSpPr txBox="1"/>
          <p:nvPr/>
        </p:nvSpPr>
        <p:spPr>
          <a:xfrm>
            <a:off x="6808577" y="730518"/>
            <a:ext cx="538342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Arial"/>
                <a:cs typeface="Segoe UI"/>
              </a:rPr>
              <a:t>Red Cedar is used </a:t>
            </a:r>
          </a:p>
          <a:p>
            <a:r>
              <a:rPr lang="en-US" sz="2800" b="1" dirty="0">
                <a:latin typeface="Arial"/>
                <a:cs typeface="Segoe UI"/>
              </a:rPr>
              <a:t>to drive away negative energy </a:t>
            </a:r>
          </a:p>
          <a:p>
            <a:r>
              <a:rPr lang="en-US" sz="2800" b="1" dirty="0">
                <a:latin typeface="Arial"/>
                <a:cs typeface="Segoe UI"/>
              </a:rPr>
              <a:t>and to make things </a:t>
            </a:r>
          </a:p>
          <a:p>
            <a:r>
              <a:rPr lang="en-US" sz="2800" b="1" dirty="0">
                <a:latin typeface="Arial"/>
                <a:cs typeface="Segoe UI"/>
              </a:rPr>
              <a:t>like cedar baskets.</a:t>
            </a:r>
          </a:p>
          <a:p>
            <a:endParaRPr lang="en-US" sz="2800" b="1" dirty="0">
              <a:latin typeface="Arial"/>
              <a:cs typeface="Segoe UI"/>
            </a:endParaRPr>
          </a:p>
          <a:p>
            <a:r>
              <a:rPr lang="en-US" sz="2800" b="1" dirty="0">
                <a:latin typeface="Arial"/>
                <a:cs typeface="Segoe UI"/>
              </a:rPr>
              <a:t>What else do you think could be made from red cedar?</a:t>
            </a:r>
          </a:p>
          <a:p>
            <a:endParaRPr lang="en-US" sz="2800" b="1" dirty="0">
              <a:latin typeface="Arial"/>
              <a:cs typeface="Segoe UI"/>
            </a:endParaRPr>
          </a:p>
          <a:p>
            <a:r>
              <a:rPr lang="en-US" sz="2800" b="1" dirty="0">
                <a:latin typeface="Arial"/>
                <a:cs typeface="Segoe UI"/>
              </a:rPr>
              <a:t>Why do </a:t>
            </a:r>
            <a:r>
              <a:rPr lang="en-US" sz="2800" b="1">
                <a:latin typeface="Arial"/>
                <a:cs typeface="Segoe UI"/>
              </a:rPr>
              <a:t>you think people </a:t>
            </a:r>
            <a:r>
              <a:rPr lang="en-US" sz="2800" b="1" dirty="0">
                <a:latin typeface="Arial"/>
                <a:cs typeface="Segoe UI"/>
              </a:rPr>
              <a:t>want to get rid of negative energy?</a:t>
            </a:r>
            <a:endParaRPr lang="en-US" sz="2000" b="1" dirty="0">
              <a:latin typeface="Arial"/>
              <a:cs typeface="Segoe UI"/>
            </a:endParaRPr>
          </a:p>
        </p:txBody>
      </p:sp>
      <p:pic>
        <p:nvPicPr>
          <p:cNvPr id="5" name="Picture 2">
            <a:extLst>
              <a:ext uri="{FF2B5EF4-FFF2-40B4-BE49-F238E27FC236}">
                <a16:creationId xmlns:a16="http://schemas.microsoft.com/office/drawing/2014/main" id="{641CD0D3-67C5-432E-B875-8786CE1575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92" y="1020418"/>
            <a:ext cx="6606136" cy="38214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7574581-8073-4F13-BFC3-3B985BE6B39D}"/>
              </a:ext>
            </a:extLst>
          </p:cNvPr>
          <p:cNvSpPr txBox="1"/>
          <p:nvPr/>
        </p:nvSpPr>
        <p:spPr>
          <a:xfrm>
            <a:off x="164892" y="5018032"/>
            <a:ext cx="3927532" cy="553998"/>
          </a:xfrm>
          <a:prstGeom prst="rect">
            <a:avLst/>
          </a:prstGeom>
          <a:noFill/>
        </p:spPr>
        <p:txBody>
          <a:bodyPr wrap="square" rtlCol="0">
            <a:spAutoFit/>
          </a:bodyPr>
          <a:lstStyle/>
          <a:p>
            <a:r>
              <a:rPr lang="en-US" sz="1000" dirty="0"/>
              <a:t>With thanks, this pic comes from:  </a:t>
            </a:r>
            <a:r>
              <a:rPr lang="en-US" sz="1000" dirty="0">
                <a:hlinkClick r:id="rId3"/>
              </a:rPr>
              <a:t>https://www.cbc.ca/news/indigenous/indigenous-language-health-care-workers-1.4660009</a:t>
            </a:r>
            <a:endParaRPr lang="en-US" sz="1000" dirty="0"/>
          </a:p>
        </p:txBody>
      </p:sp>
    </p:spTree>
    <p:extLst>
      <p:ext uri="{BB962C8B-B14F-4D97-AF65-F5344CB8AC3E}">
        <p14:creationId xmlns:p14="http://schemas.microsoft.com/office/powerpoint/2010/main" val="557175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1C0F0B2-88EA-42D6-9F05-6D3B0CBF056D}"/>
              </a:ext>
            </a:extLst>
          </p:cNvPr>
          <p:cNvSpPr txBox="1"/>
          <p:nvPr/>
        </p:nvSpPr>
        <p:spPr>
          <a:xfrm>
            <a:off x="738330" y="245761"/>
            <a:ext cx="1071533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Arial"/>
                <a:cs typeface="Segoe UI"/>
              </a:rPr>
              <a:t>Can you point to and name each of the four sacred medicine plants in this picture?</a:t>
            </a:r>
          </a:p>
        </p:txBody>
      </p:sp>
      <p:sp>
        <p:nvSpPr>
          <p:cNvPr id="3" name="TextBox 2">
            <a:extLst>
              <a:ext uri="{FF2B5EF4-FFF2-40B4-BE49-F238E27FC236}">
                <a16:creationId xmlns:a16="http://schemas.microsoft.com/office/drawing/2014/main" id="{E3BC1C26-1E4E-4135-BDAA-436AADED5B95}"/>
              </a:ext>
            </a:extLst>
          </p:cNvPr>
          <p:cNvSpPr txBox="1"/>
          <p:nvPr/>
        </p:nvSpPr>
        <p:spPr>
          <a:xfrm>
            <a:off x="2381250" y="5943403"/>
            <a:ext cx="7429500" cy="430887"/>
          </a:xfrm>
          <a:prstGeom prst="rect">
            <a:avLst/>
          </a:prstGeom>
          <a:noFill/>
        </p:spPr>
        <p:txBody>
          <a:bodyPr wrap="square" rtlCol="0">
            <a:spAutoFit/>
          </a:bodyPr>
          <a:lstStyle/>
          <a:p>
            <a:r>
              <a:rPr lang="en-US" sz="1100" dirty="0"/>
              <a:t>With thanks, this pic is from:  </a:t>
            </a:r>
            <a:r>
              <a:rPr lang="en-US" sz="1100" dirty="0">
                <a:hlinkClick r:id="rId2"/>
              </a:rPr>
              <a:t>https://www.cbc.ca/radio/unreserved/when-indigenous-healing-practices-meet-modern-medicine-1.3530072</a:t>
            </a:r>
            <a:endParaRPr lang="en-US" sz="1100" dirty="0"/>
          </a:p>
        </p:txBody>
      </p:sp>
      <p:pic>
        <p:nvPicPr>
          <p:cNvPr id="3076" name="Picture 4">
            <a:extLst>
              <a:ext uri="{FF2B5EF4-FFF2-40B4-BE49-F238E27FC236}">
                <a16:creationId xmlns:a16="http://schemas.microsoft.com/office/drawing/2014/main" id="{1F4D6A66-CD7F-4033-9798-F83E84EB16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0" y="1657818"/>
            <a:ext cx="742950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958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1C0F0B2-88EA-42D6-9F05-6D3B0CBF056D}"/>
              </a:ext>
            </a:extLst>
          </p:cNvPr>
          <p:cNvSpPr txBox="1"/>
          <p:nvPr/>
        </p:nvSpPr>
        <p:spPr>
          <a:xfrm>
            <a:off x="6963272" y="503428"/>
            <a:ext cx="5050526" cy="5509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Arial"/>
                <a:cs typeface="Segoe UI"/>
              </a:rPr>
              <a:t>Each sacred medicine is part of the medicine wheel teachings.</a:t>
            </a:r>
          </a:p>
          <a:p>
            <a:endParaRPr lang="en-US" sz="3200" b="1" dirty="0">
              <a:latin typeface="Arial"/>
              <a:cs typeface="Segoe UI"/>
            </a:endParaRPr>
          </a:p>
          <a:p>
            <a:r>
              <a:rPr lang="en-US" sz="3200" b="1" dirty="0">
                <a:latin typeface="Arial"/>
                <a:cs typeface="Segoe UI"/>
              </a:rPr>
              <a:t>What direction does each </a:t>
            </a:r>
            <a:r>
              <a:rPr lang="en-US" sz="3200" b="1" dirty="0" err="1">
                <a:latin typeface="Arial"/>
                <a:cs typeface="Segoe UI"/>
              </a:rPr>
              <a:t>colour</a:t>
            </a:r>
            <a:r>
              <a:rPr lang="en-US" sz="3200" b="1" dirty="0">
                <a:latin typeface="Arial"/>
                <a:cs typeface="Segoe UI"/>
              </a:rPr>
              <a:t> represent?</a:t>
            </a:r>
          </a:p>
          <a:p>
            <a:endParaRPr lang="en-US" sz="3200" b="1" dirty="0">
              <a:latin typeface="Arial"/>
              <a:cs typeface="Segoe UI"/>
            </a:endParaRPr>
          </a:p>
          <a:p>
            <a:r>
              <a:rPr lang="en-US" sz="3200" b="1" dirty="0">
                <a:latin typeface="Arial"/>
                <a:cs typeface="Segoe UI"/>
              </a:rPr>
              <a:t>Why do you think these four sacred plants are part of the medicine wheel teachings?</a:t>
            </a:r>
          </a:p>
        </p:txBody>
      </p:sp>
      <p:sp>
        <p:nvSpPr>
          <p:cNvPr id="3" name="TextBox 2">
            <a:extLst>
              <a:ext uri="{FF2B5EF4-FFF2-40B4-BE49-F238E27FC236}">
                <a16:creationId xmlns:a16="http://schemas.microsoft.com/office/drawing/2014/main" id="{E3BC1C26-1E4E-4135-BDAA-436AADED5B95}"/>
              </a:ext>
            </a:extLst>
          </p:cNvPr>
          <p:cNvSpPr txBox="1"/>
          <p:nvPr/>
        </p:nvSpPr>
        <p:spPr>
          <a:xfrm>
            <a:off x="403055" y="6369327"/>
            <a:ext cx="5932383" cy="261610"/>
          </a:xfrm>
          <a:prstGeom prst="rect">
            <a:avLst/>
          </a:prstGeom>
          <a:noFill/>
        </p:spPr>
        <p:txBody>
          <a:bodyPr wrap="square" rtlCol="0">
            <a:spAutoFit/>
          </a:bodyPr>
          <a:lstStyle/>
          <a:p>
            <a:r>
              <a:rPr lang="en-US" sz="1100" dirty="0"/>
              <a:t>With thanks, this pic is from:  </a:t>
            </a:r>
            <a:r>
              <a:rPr lang="en-US" sz="1100" dirty="0">
                <a:hlinkClick r:id="rId2"/>
              </a:rPr>
              <a:t>https://www.clipart.email/clipart/medicine-wheel-clipart-50535.html</a:t>
            </a:r>
            <a:endParaRPr lang="en-US" sz="1100" dirty="0"/>
          </a:p>
        </p:txBody>
      </p:sp>
      <p:pic>
        <p:nvPicPr>
          <p:cNvPr id="4098" name="Picture 2" descr="Medicine Wheel Clipart">
            <a:extLst>
              <a:ext uri="{FF2B5EF4-FFF2-40B4-BE49-F238E27FC236}">
                <a16:creationId xmlns:a16="http://schemas.microsoft.com/office/drawing/2014/main" id="{69EA53CD-5BED-4AE5-A6AA-E8B8E308A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00423" y="56092"/>
            <a:ext cx="6222596" cy="62225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AC36381-86E2-45BF-A606-8F8E88B12236}"/>
              </a:ext>
            </a:extLst>
          </p:cNvPr>
          <p:cNvSpPr txBox="1"/>
          <p:nvPr/>
        </p:nvSpPr>
        <p:spPr>
          <a:xfrm>
            <a:off x="2397586" y="1158600"/>
            <a:ext cx="223353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Sweetgrass</a:t>
            </a:r>
          </a:p>
        </p:txBody>
      </p:sp>
      <p:sp>
        <p:nvSpPr>
          <p:cNvPr id="7" name="TextBox 6">
            <a:extLst>
              <a:ext uri="{FF2B5EF4-FFF2-40B4-BE49-F238E27FC236}">
                <a16:creationId xmlns:a16="http://schemas.microsoft.com/office/drawing/2014/main" id="{AA521BA3-C5ED-4919-BD95-C6F9556C23AD}"/>
              </a:ext>
            </a:extLst>
          </p:cNvPr>
          <p:cNvSpPr txBox="1"/>
          <p:nvPr/>
        </p:nvSpPr>
        <p:spPr>
          <a:xfrm>
            <a:off x="4336076" y="2905780"/>
            <a:ext cx="1638924"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Tobacco</a:t>
            </a:r>
          </a:p>
        </p:txBody>
      </p:sp>
      <p:sp>
        <p:nvSpPr>
          <p:cNvPr id="8" name="TextBox 7">
            <a:extLst>
              <a:ext uri="{FF2B5EF4-FFF2-40B4-BE49-F238E27FC236}">
                <a16:creationId xmlns:a16="http://schemas.microsoft.com/office/drawing/2014/main" id="{220F23C6-669B-40FE-A8EF-0B0178CDFF5F}"/>
              </a:ext>
            </a:extLst>
          </p:cNvPr>
          <p:cNvSpPr txBox="1"/>
          <p:nvPr/>
        </p:nvSpPr>
        <p:spPr>
          <a:xfrm>
            <a:off x="2905583" y="4512784"/>
            <a:ext cx="121754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Cedar</a:t>
            </a:r>
          </a:p>
        </p:txBody>
      </p:sp>
      <p:sp>
        <p:nvSpPr>
          <p:cNvPr id="9" name="TextBox 8">
            <a:extLst>
              <a:ext uri="{FF2B5EF4-FFF2-40B4-BE49-F238E27FC236}">
                <a16:creationId xmlns:a16="http://schemas.microsoft.com/office/drawing/2014/main" id="{FCF198E6-19F1-4E2F-944E-3723AB823E49}"/>
              </a:ext>
            </a:extLst>
          </p:cNvPr>
          <p:cNvSpPr txBox="1"/>
          <p:nvPr/>
        </p:nvSpPr>
        <p:spPr>
          <a:xfrm>
            <a:off x="1435719" y="2905780"/>
            <a:ext cx="1217540" cy="523220"/>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Sage</a:t>
            </a:r>
          </a:p>
        </p:txBody>
      </p:sp>
      <p:sp>
        <p:nvSpPr>
          <p:cNvPr id="4" name="TextBox 3">
            <a:extLst>
              <a:ext uri="{FF2B5EF4-FFF2-40B4-BE49-F238E27FC236}">
                <a16:creationId xmlns:a16="http://schemas.microsoft.com/office/drawing/2014/main" id="{28E848E2-A706-440C-9D70-9B515F2354F1}"/>
              </a:ext>
            </a:extLst>
          </p:cNvPr>
          <p:cNvSpPr txBox="1"/>
          <p:nvPr/>
        </p:nvSpPr>
        <p:spPr>
          <a:xfrm>
            <a:off x="3282846" y="2609846"/>
            <a:ext cx="402578" cy="369332"/>
          </a:xfrm>
          <a:prstGeom prst="rect">
            <a:avLst/>
          </a:prstGeom>
          <a:noFill/>
        </p:spPr>
        <p:txBody>
          <a:bodyPr wrap="square" rtlCol="0">
            <a:spAutoFit/>
          </a:bodyPr>
          <a:lstStyle/>
          <a:p>
            <a:pPr algn="ctr"/>
            <a:r>
              <a:rPr lang="en-US" dirty="0"/>
              <a:t>N</a:t>
            </a:r>
          </a:p>
        </p:txBody>
      </p:sp>
      <p:sp>
        <p:nvSpPr>
          <p:cNvPr id="11" name="TextBox 10">
            <a:extLst>
              <a:ext uri="{FF2B5EF4-FFF2-40B4-BE49-F238E27FC236}">
                <a16:creationId xmlns:a16="http://schemas.microsoft.com/office/drawing/2014/main" id="{561D8972-32E6-4C65-91FC-4000F8FB5CE0}"/>
              </a:ext>
            </a:extLst>
          </p:cNvPr>
          <p:cNvSpPr txBox="1"/>
          <p:nvPr/>
        </p:nvSpPr>
        <p:spPr>
          <a:xfrm>
            <a:off x="3582087" y="2943250"/>
            <a:ext cx="487142" cy="369332"/>
          </a:xfrm>
          <a:prstGeom prst="rect">
            <a:avLst/>
          </a:prstGeom>
          <a:noFill/>
        </p:spPr>
        <p:txBody>
          <a:bodyPr wrap="square" rtlCol="0">
            <a:spAutoFit/>
          </a:bodyPr>
          <a:lstStyle/>
          <a:p>
            <a:pPr algn="ctr"/>
            <a:r>
              <a:rPr lang="en-US" dirty="0"/>
              <a:t>E</a:t>
            </a:r>
          </a:p>
        </p:txBody>
      </p:sp>
      <p:sp>
        <p:nvSpPr>
          <p:cNvPr id="13" name="TextBox 12">
            <a:extLst>
              <a:ext uri="{FF2B5EF4-FFF2-40B4-BE49-F238E27FC236}">
                <a16:creationId xmlns:a16="http://schemas.microsoft.com/office/drawing/2014/main" id="{BF827E4B-D06E-474F-8A05-87D2893BAF3D}"/>
              </a:ext>
            </a:extLst>
          </p:cNvPr>
          <p:cNvSpPr txBox="1"/>
          <p:nvPr/>
        </p:nvSpPr>
        <p:spPr>
          <a:xfrm>
            <a:off x="2852909" y="2969803"/>
            <a:ext cx="729178" cy="369332"/>
          </a:xfrm>
          <a:prstGeom prst="rect">
            <a:avLst/>
          </a:prstGeom>
          <a:noFill/>
        </p:spPr>
        <p:txBody>
          <a:bodyPr wrap="square" rtlCol="0">
            <a:spAutoFit/>
          </a:bodyPr>
          <a:lstStyle/>
          <a:p>
            <a:pPr algn="ctr"/>
            <a:r>
              <a:rPr lang="en-US" dirty="0">
                <a:solidFill>
                  <a:schemeClr val="bg1"/>
                </a:solidFill>
              </a:rPr>
              <a:t>W</a:t>
            </a:r>
          </a:p>
        </p:txBody>
      </p:sp>
      <p:sp>
        <p:nvSpPr>
          <p:cNvPr id="14" name="TextBox 13">
            <a:extLst>
              <a:ext uri="{FF2B5EF4-FFF2-40B4-BE49-F238E27FC236}">
                <a16:creationId xmlns:a16="http://schemas.microsoft.com/office/drawing/2014/main" id="{70DC33BC-545D-47B6-A633-6B8F0D42D5CF}"/>
              </a:ext>
            </a:extLst>
          </p:cNvPr>
          <p:cNvSpPr txBox="1"/>
          <p:nvPr/>
        </p:nvSpPr>
        <p:spPr>
          <a:xfrm>
            <a:off x="3282846" y="3286028"/>
            <a:ext cx="446129" cy="369332"/>
          </a:xfrm>
          <a:prstGeom prst="rect">
            <a:avLst/>
          </a:prstGeom>
          <a:noFill/>
        </p:spPr>
        <p:txBody>
          <a:bodyPr wrap="square" rtlCol="0">
            <a:spAutoFit/>
          </a:bodyPr>
          <a:lstStyle/>
          <a:p>
            <a:pPr algn="ctr"/>
            <a:r>
              <a:rPr lang="en-US" dirty="0"/>
              <a:t>S</a:t>
            </a:r>
          </a:p>
        </p:txBody>
      </p:sp>
    </p:spTree>
    <p:extLst>
      <p:ext uri="{BB962C8B-B14F-4D97-AF65-F5344CB8AC3E}">
        <p14:creationId xmlns:p14="http://schemas.microsoft.com/office/powerpoint/2010/main" val="3338104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55C580-51D5-4931-B6CB-06BC3F6A257F}"/>
              </a:ext>
            </a:extLst>
          </p:cNvPr>
          <p:cNvSpPr txBox="1"/>
          <p:nvPr/>
        </p:nvSpPr>
        <p:spPr>
          <a:xfrm>
            <a:off x="569625" y="289217"/>
            <a:ext cx="1145248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Arial"/>
                <a:cs typeface="Segoe UI"/>
              </a:rPr>
              <a:t>We’ll study more about each plant in future lessons. </a:t>
            </a:r>
          </a:p>
          <a:p>
            <a:r>
              <a:rPr lang="en-US" sz="2800" b="1" dirty="0">
                <a:latin typeface="Arial"/>
                <a:cs typeface="Segoe UI"/>
              </a:rPr>
              <a:t>For now,  it’s your turn.  Go for a walk and see if you can find any of these four sacred plants in your area.</a:t>
            </a:r>
          </a:p>
          <a:p>
            <a:pPr algn="ctr"/>
            <a:endParaRPr lang="en-US" sz="2400" b="1" dirty="0">
              <a:latin typeface="Arial"/>
              <a:cs typeface="Calibri"/>
            </a:endParaRPr>
          </a:p>
        </p:txBody>
      </p:sp>
      <p:pic>
        <p:nvPicPr>
          <p:cNvPr id="9218" name="Picture 2">
            <a:extLst>
              <a:ext uri="{FF2B5EF4-FFF2-40B4-BE49-F238E27FC236}">
                <a16:creationId xmlns:a16="http://schemas.microsoft.com/office/drawing/2014/main" id="{81465D5B-036A-49F5-A393-A38A6780D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631" y="2359363"/>
            <a:ext cx="7604385" cy="380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244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797735-0BA1-43D5-AB1D-F7A343F16C65}"/>
              </a:ext>
            </a:extLst>
          </p:cNvPr>
          <p:cNvSpPr txBox="1"/>
          <p:nvPr/>
        </p:nvSpPr>
        <p:spPr>
          <a:xfrm>
            <a:off x="212036" y="0"/>
            <a:ext cx="10641494"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Arial"/>
                <a:cs typeface="Arial"/>
              </a:rPr>
              <a:t>If you have an Elder nearby, </a:t>
            </a:r>
          </a:p>
          <a:p>
            <a:pPr algn="ctr"/>
            <a:r>
              <a:rPr lang="en-US" sz="2800" b="1" dirty="0">
                <a:latin typeface="Arial"/>
                <a:cs typeface="Arial"/>
              </a:rPr>
              <a:t>maybe you can ask them to go for a walk with you.</a:t>
            </a:r>
          </a:p>
          <a:p>
            <a:pPr algn="ctr"/>
            <a:r>
              <a:rPr lang="en-US" sz="2800" b="1" dirty="0">
                <a:latin typeface="Arial"/>
                <a:cs typeface="Arial"/>
              </a:rPr>
              <a:t> Maybe they’ll tell you about the four sacred medicine plants.</a:t>
            </a:r>
          </a:p>
          <a:p>
            <a:pPr algn="ctr"/>
            <a:endParaRPr lang="en-US" sz="2800" b="1" dirty="0">
              <a:latin typeface="Arial"/>
              <a:cs typeface="Arial"/>
            </a:endParaRPr>
          </a:p>
          <a:p>
            <a:pPr algn="ctr"/>
            <a:r>
              <a:rPr lang="en-US" sz="2800" b="1" dirty="0">
                <a:latin typeface="Arial"/>
                <a:cs typeface="Arial"/>
              </a:rPr>
              <a:t>Enjoy your walk.</a:t>
            </a:r>
          </a:p>
        </p:txBody>
      </p:sp>
      <p:pic>
        <p:nvPicPr>
          <p:cNvPr id="10242" name="Picture 2" descr="elders">
            <a:extLst>
              <a:ext uri="{FF2B5EF4-FFF2-40B4-BE49-F238E27FC236}">
                <a16:creationId xmlns:a16="http://schemas.microsoft.com/office/drawing/2014/main" id="{3B258286-BF72-4908-BCB4-381A2E1F2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35" y="2840959"/>
            <a:ext cx="5715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5A790C6-470B-4FD7-98E7-A24BFC2930AA}"/>
              </a:ext>
            </a:extLst>
          </p:cNvPr>
          <p:cNvSpPr txBox="1"/>
          <p:nvPr/>
        </p:nvSpPr>
        <p:spPr>
          <a:xfrm>
            <a:off x="212035" y="6433263"/>
            <a:ext cx="4262203" cy="261610"/>
          </a:xfrm>
          <a:prstGeom prst="rect">
            <a:avLst/>
          </a:prstGeom>
          <a:noFill/>
        </p:spPr>
        <p:txBody>
          <a:bodyPr wrap="square" rtlCol="0">
            <a:spAutoFit/>
          </a:bodyPr>
          <a:lstStyle/>
          <a:p>
            <a:r>
              <a:rPr lang="en-US" sz="1100" dirty="0"/>
              <a:t>With thanks, this pic is from: </a:t>
            </a:r>
            <a:r>
              <a:rPr lang="en-US" sz="1100" dirty="0">
                <a:hlinkClick r:id="rId3"/>
              </a:rPr>
              <a:t>http://leqamel.ca/recreation/elders/</a:t>
            </a:r>
            <a:endParaRPr lang="en-US" sz="1100" dirty="0"/>
          </a:p>
        </p:txBody>
      </p:sp>
      <p:pic>
        <p:nvPicPr>
          <p:cNvPr id="10244" name="Picture 4" descr="A man stands next to a building with two framed photographs in his hands.">
            <a:extLst>
              <a:ext uri="{FF2B5EF4-FFF2-40B4-BE49-F238E27FC236}">
                <a16:creationId xmlns:a16="http://schemas.microsoft.com/office/drawing/2014/main" id="{2DA44777-CF12-437F-B730-47F23CCA0D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4807" y="2677656"/>
            <a:ext cx="5292449" cy="35300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638B08F-922B-456F-9C8C-DF22A8929750}"/>
              </a:ext>
            </a:extLst>
          </p:cNvPr>
          <p:cNvSpPr txBox="1"/>
          <p:nvPr/>
        </p:nvSpPr>
        <p:spPr>
          <a:xfrm>
            <a:off x="6504808" y="6263986"/>
            <a:ext cx="5292449" cy="430887"/>
          </a:xfrm>
          <a:prstGeom prst="rect">
            <a:avLst/>
          </a:prstGeom>
          <a:noFill/>
        </p:spPr>
        <p:txBody>
          <a:bodyPr wrap="square" rtlCol="0">
            <a:spAutoFit/>
          </a:bodyPr>
          <a:lstStyle/>
          <a:p>
            <a:r>
              <a:rPr lang="en-US" sz="1100" dirty="0"/>
              <a:t>With thanks, this pic is </a:t>
            </a:r>
            <a:r>
              <a:rPr lang="en-US" sz="1100" dirty="0" err="1"/>
              <a:t>from:</a:t>
            </a:r>
            <a:r>
              <a:rPr lang="en-US" sz="1100" dirty="0" err="1">
                <a:hlinkClick r:id="rId5"/>
              </a:rPr>
              <a:t>http</a:t>
            </a:r>
            <a:r>
              <a:rPr lang="en-US" sz="1100" dirty="0">
                <a:hlinkClick r:id="rId5"/>
              </a:rPr>
              <a:t>://digitalsqewlets.ca/</a:t>
            </a:r>
            <a:r>
              <a:rPr lang="en-US" sz="1100" dirty="0" err="1">
                <a:hlinkClick r:id="rId5"/>
              </a:rPr>
              <a:t>sqwelqwel</a:t>
            </a:r>
            <a:r>
              <a:rPr lang="en-US" sz="1100" dirty="0">
                <a:hlinkClick r:id="rId5"/>
              </a:rPr>
              <a:t>/</a:t>
            </a:r>
            <a:r>
              <a:rPr lang="en-US" sz="1100" dirty="0" err="1">
                <a:hlinkClick r:id="rId5"/>
              </a:rPr>
              <a:t>xwelmexw</a:t>
            </a:r>
            <a:r>
              <a:rPr lang="en-US" sz="1100" dirty="0">
                <a:hlinkClick r:id="rId5"/>
              </a:rPr>
              <a:t>/</a:t>
            </a:r>
            <a:r>
              <a:rPr lang="en-US" sz="1100" dirty="0" err="1">
                <a:hlinkClick r:id="rId5"/>
              </a:rPr>
              <a:t>sqewlets_families-familles-eng.php</a:t>
            </a:r>
            <a:r>
              <a:rPr lang="en-US" sz="1100" dirty="0"/>
              <a:t> </a:t>
            </a:r>
          </a:p>
        </p:txBody>
      </p:sp>
    </p:spTree>
    <p:extLst>
      <p:ext uri="{BB962C8B-B14F-4D97-AF65-F5344CB8AC3E}">
        <p14:creationId xmlns:p14="http://schemas.microsoft.com/office/powerpoint/2010/main" val="1192302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 name="Picture 2" descr="A group of people standing in front of a crowd&#10;&#10;Description generated with very high confidence">
            <a:extLst>
              <a:ext uri="{FF2B5EF4-FFF2-40B4-BE49-F238E27FC236}">
                <a16:creationId xmlns:a16="http://schemas.microsoft.com/office/drawing/2014/main" id="{46FB4D57-5921-4696-BF7C-23D286EA0694}"/>
              </a:ext>
            </a:extLst>
          </p:cNvPr>
          <p:cNvPicPr>
            <a:picLocks noChangeAspect="1"/>
          </p:cNvPicPr>
          <p:nvPr/>
        </p:nvPicPr>
        <p:blipFill>
          <a:blip r:embed="rId2"/>
          <a:stretch>
            <a:fillRect/>
          </a:stretch>
        </p:blipFill>
        <p:spPr>
          <a:xfrm>
            <a:off x="2941983" y="2398970"/>
            <a:ext cx="6493564" cy="4315479"/>
          </a:xfrm>
          <a:prstGeom prst="rect">
            <a:avLst/>
          </a:prstGeom>
        </p:spPr>
      </p:pic>
      <p:sp>
        <p:nvSpPr>
          <p:cNvPr id="4" name="TextBox 3">
            <a:extLst>
              <a:ext uri="{FF2B5EF4-FFF2-40B4-BE49-F238E27FC236}">
                <a16:creationId xmlns:a16="http://schemas.microsoft.com/office/drawing/2014/main" id="{F055C580-51D5-4931-B6CB-06BC3F6A257F}"/>
              </a:ext>
            </a:extLst>
          </p:cNvPr>
          <p:cNvSpPr txBox="1"/>
          <p:nvPr/>
        </p:nvSpPr>
        <p:spPr>
          <a:xfrm>
            <a:off x="311426" y="143551"/>
            <a:ext cx="11569148"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err="1">
                <a:latin typeface="Arial"/>
                <a:cs typeface="Arial"/>
              </a:rPr>
              <a:t>Sto:lo</a:t>
            </a:r>
            <a:r>
              <a:rPr lang="en-US" sz="4000" b="1" dirty="0">
                <a:latin typeface="Arial"/>
                <a:cs typeface="Arial"/>
              </a:rPr>
              <a:t> Medicine Plants</a:t>
            </a:r>
          </a:p>
          <a:p>
            <a:pPr algn="ctr"/>
            <a:r>
              <a:rPr lang="en-US" sz="2400" b="1" dirty="0">
                <a:latin typeface="Arial" panose="020B0604020202020204" pitchFamily="34" charset="0"/>
                <a:cs typeface="Arial" panose="020B0604020202020204" pitchFamily="34" charset="0"/>
              </a:rPr>
              <a:t>Learning Intentions:</a:t>
            </a:r>
          </a:p>
          <a:p>
            <a:pPr algn="ctr"/>
            <a:r>
              <a:rPr lang="en-US" sz="2400" b="1" i="1" dirty="0">
                <a:latin typeface="Arial"/>
                <a:cs typeface="Calibri"/>
              </a:rPr>
              <a:t> </a:t>
            </a:r>
            <a:r>
              <a:rPr lang="en-US" sz="2400" b="1" dirty="0">
                <a:latin typeface="Arial"/>
                <a:cs typeface="Calibri"/>
              </a:rPr>
              <a:t>I can identify four </a:t>
            </a:r>
            <a:r>
              <a:rPr lang="en-US" sz="2400" b="1" dirty="0" err="1">
                <a:latin typeface="Arial"/>
                <a:cs typeface="Calibri"/>
              </a:rPr>
              <a:t>Sto:lo</a:t>
            </a:r>
            <a:r>
              <a:rPr lang="en-US" sz="2400" b="1" dirty="0">
                <a:latin typeface="Arial"/>
                <a:cs typeface="Calibri"/>
              </a:rPr>
              <a:t> Medicine plants.</a:t>
            </a:r>
          </a:p>
          <a:p>
            <a:pPr algn="ctr"/>
            <a:r>
              <a:rPr lang="en-US" sz="2400" b="1" dirty="0">
                <a:latin typeface="Arial"/>
                <a:cs typeface="Calibri"/>
              </a:rPr>
              <a:t>I can relate each of the four medicine plants to a place on the medicine wheel.</a:t>
            </a:r>
          </a:p>
        </p:txBody>
      </p:sp>
    </p:spTree>
    <p:extLst>
      <p:ext uri="{BB962C8B-B14F-4D97-AF65-F5344CB8AC3E}">
        <p14:creationId xmlns:p14="http://schemas.microsoft.com/office/powerpoint/2010/main" val="2132855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8B9BC75-CEE4-4A56-B778-14B6D41E44B3}"/>
              </a:ext>
            </a:extLst>
          </p:cNvPr>
          <p:cNvSpPr txBox="1"/>
          <p:nvPr/>
        </p:nvSpPr>
        <p:spPr>
          <a:xfrm>
            <a:off x="6645539" y="2122438"/>
            <a:ext cx="542490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Arial"/>
                <a:cs typeface="Arial"/>
              </a:rPr>
              <a:t>We need plants for food.</a:t>
            </a:r>
          </a:p>
          <a:p>
            <a:pPr algn="ctr"/>
            <a:endParaRPr lang="en-US" sz="2400" b="1" dirty="0">
              <a:latin typeface="Arial"/>
              <a:cs typeface="Arial"/>
            </a:endParaRPr>
          </a:p>
          <a:p>
            <a:pPr algn="ctr"/>
            <a:r>
              <a:rPr lang="en-US" sz="2400" b="1" dirty="0">
                <a:latin typeface="Arial"/>
                <a:cs typeface="Arial"/>
              </a:rPr>
              <a:t>Food is like medicine to our bodies because food keeps our bodies healthy.</a:t>
            </a:r>
          </a:p>
          <a:p>
            <a:pPr algn="ctr"/>
            <a:endParaRPr lang="en-US" sz="2400" b="1" dirty="0">
              <a:latin typeface="Arial"/>
              <a:cs typeface="Arial"/>
            </a:endParaRPr>
          </a:p>
        </p:txBody>
      </p:sp>
      <p:sp>
        <p:nvSpPr>
          <p:cNvPr id="2" name="AutoShape 2" descr="Our Culture | Xwelmexw | Sqwélqwel | Sq'éwlets - A Stó:lō-Coast ...">
            <a:extLst>
              <a:ext uri="{FF2B5EF4-FFF2-40B4-BE49-F238E27FC236}">
                <a16:creationId xmlns:a16="http://schemas.microsoft.com/office/drawing/2014/main" id="{A4117E8C-DD3C-4DD3-84C9-EB673DFC94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group of people standing around a table&#10;&#10;Description automatically generated">
            <a:extLst>
              <a:ext uri="{FF2B5EF4-FFF2-40B4-BE49-F238E27FC236}">
                <a16:creationId xmlns:a16="http://schemas.microsoft.com/office/drawing/2014/main" id="{B5132B86-94C9-4D9E-81D3-74C462FA2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59" y="1610139"/>
            <a:ext cx="6420861" cy="4389260"/>
          </a:xfrm>
          <a:prstGeom prst="rect">
            <a:avLst/>
          </a:prstGeom>
        </p:spPr>
      </p:pic>
      <p:sp>
        <p:nvSpPr>
          <p:cNvPr id="13" name="TextBox 12">
            <a:extLst>
              <a:ext uri="{FF2B5EF4-FFF2-40B4-BE49-F238E27FC236}">
                <a16:creationId xmlns:a16="http://schemas.microsoft.com/office/drawing/2014/main" id="{51FEA453-235C-4730-B9B7-F32CAA185149}"/>
              </a:ext>
            </a:extLst>
          </p:cNvPr>
          <p:cNvSpPr txBox="1"/>
          <p:nvPr/>
        </p:nvSpPr>
        <p:spPr>
          <a:xfrm>
            <a:off x="121559" y="5999399"/>
            <a:ext cx="5424902" cy="246221"/>
          </a:xfrm>
          <a:prstGeom prst="rect">
            <a:avLst/>
          </a:prstGeom>
          <a:noFill/>
        </p:spPr>
        <p:txBody>
          <a:bodyPr wrap="square" rtlCol="0">
            <a:spAutoFit/>
          </a:bodyPr>
          <a:lstStyle/>
          <a:p>
            <a:r>
              <a:rPr lang="en-US" sz="1000" dirty="0"/>
              <a:t>With thanks, this pic is from:  </a:t>
            </a:r>
            <a:r>
              <a:rPr lang="en-US" sz="1000" dirty="0">
                <a:hlinkClick r:id="rId3"/>
              </a:rPr>
              <a:t>http://digitalsqewlets.ca/sqwelqwel/xwelmexw/culture-eng.php</a:t>
            </a:r>
            <a:r>
              <a:rPr lang="en-US" sz="1000" dirty="0">
                <a:hlinkClick r:id="rId4"/>
              </a:rPr>
              <a:t>/</a:t>
            </a:r>
            <a:endParaRPr lang="en-US" sz="1000" dirty="0"/>
          </a:p>
        </p:txBody>
      </p:sp>
      <p:sp>
        <p:nvSpPr>
          <p:cNvPr id="7" name="TextBox 6">
            <a:extLst>
              <a:ext uri="{FF2B5EF4-FFF2-40B4-BE49-F238E27FC236}">
                <a16:creationId xmlns:a16="http://schemas.microsoft.com/office/drawing/2014/main" id="{247E879C-A5C9-42B3-902C-5AD4EACE398A}"/>
              </a:ext>
            </a:extLst>
          </p:cNvPr>
          <p:cNvSpPr txBox="1"/>
          <p:nvPr/>
        </p:nvSpPr>
        <p:spPr>
          <a:xfrm>
            <a:off x="375305" y="190933"/>
            <a:ext cx="1113658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Arial"/>
                <a:cs typeface="Arial"/>
              </a:rPr>
              <a:t>Why do we eat plants as food?</a:t>
            </a:r>
          </a:p>
          <a:p>
            <a:pPr algn="ctr"/>
            <a:endParaRPr lang="en-US" sz="2400" b="1" dirty="0">
              <a:latin typeface="Arial"/>
              <a:cs typeface="Arial"/>
            </a:endParaRPr>
          </a:p>
        </p:txBody>
      </p:sp>
    </p:spTree>
    <p:extLst>
      <p:ext uri="{BB962C8B-B14F-4D97-AF65-F5344CB8AC3E}">
        <p14:creationId xmlns:p14="http://schemas.microsoft.com/office/powerpoint/2010/main" val="263421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AutoShape 2" descr="Our Culture | Xwelmexw | Sqwélqwel | Sq'éwlets - A Stó:lō-Coast ...">
            <a:extLst>
              <a:ext uri="{FF2B5EF4-FFF2-40B4-BE49-F238E27FC236}">
                <a16:creationId xmlns:a16="http://schemas.microsoft.com/office/drawing/2014/main" id="{A4117E8C-DD3C-4DD3-84C9-EB673DFC94E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a:extLst>
              <a:ext uri="{FF2B5EF4-FFF2-40B4-BE49-F238E27FC236}">
                <a16:creationId xmlns:a16="http://schemas.microsoft.com/office/drawing/2014/main" id="{51FEA453-235C-4730-B9B7-F32CAA185149}"/>
              </a:ext>
            </a:extLst>
          </p:cNvPr>
          <p:cNvSpPr txBox="1"/>
          <p:nvPr/>
        </p:nvSpPr>
        <p:spPr>
          <a:xfrm>
            <a:off x="3636406" y="5738653"/>
            <a:ext cx="1800386" cy="861774"/>
          </a:xfrm>
          <a:prstGeom prst="rect">
            <a:avLst/>
          </a:prstGeom>
          <a:noFill/>
        </p:spPr>
        <p:txBody>
          <a:bodyPr wrap="square" rtlCol="0">
            <a:spAutoFit/>
          </a:bodyPr>
          <a:lstStyle/>
          <a:p>
            <a:r>
              <a:rPr lang="en-US" sz="1000" dirty="0"/>
              <a:t>With thanks, this pic is from:  </a:t>
            </a:r>
            <a:r>
              <a:rPr lang="en-US" sz="1000" dirty="0">
                <a:hlinkClick r:id="rId2"/>
              </a:rPr>
              <a:t>https://www.cookinglight.com/eating-smart/nutrition-101/best-sweet-fruits-for-sugar-cravings</a:t>
            </a:r>
            <a:endParaRPr lang="en-US" sz="1000" dirty="0"/>
          </a:p>
        </p:txBody>
      </p:sp>
      <p:sp>
        <p:nvSpPr>
          <p:cNvPr id="7" name="TextBox 6">
            <a:extLst>
              <a:ext uri="{FF2B5EF4-FFF2-40B4-BE49-F238E27FC236}">
                <a16:creationId xmlns:a16="http://schemas.microsoft.com/office/drawing/2014/main" id="{EF104A9D-6DE9-4561-8AA9-8EA48E2B708E}"/>
              </a:ext>
            </a:extLst>
          </p:cNvPr>
          <p:cNvSpPr txBox="1"/>
          <p:nvPr/>
        </p:nvSpPr>
        <p:spPr>
          <a:xfrm>
            <a:off x="191749" y="65113"/>
            <a:ext cx="445987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cs typeface="Arial"/>
              </a:rPr>
              <a:t>We eat grains to keep us “regular” and our stomach system working properly.</a:t>
            </a:r>
          </a:p>
        </p:txBody>
      </p:sp>
      <p:sp>
        <p:nvSpPr>
          <p:cNvPr id="8" name="TextBox 7">
            <a:extLst>
              <a:ext uri="{FF2B5EF4-FFF2-40B4-BE49-F238E27FC236}">
                <a16:creationId xmlns:a16="http://schemas.microsoft.com/office/drawing/2014/main" id="{66E075E5-7C1E-4551-9572-6DB9799E794B}"/>
              </a:ext>
            </a:extLst>
          </p:cNvPr>
          <p:cNvSpPr txBox="1"/>
          <p:nvPr/>
        </p:nvSpPr>
        <p:spPr>
          <a:xfrm>
            <a:off x="6405851" y="3443822"/>
            <a:ext cx="43448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cs typeface="Arial"/>
              </a:rPr>
              <a:t>We eat fats to keep our body warm and to support body systems.</a:t>
            </a:r>
          </a:p>
        </p:txBody>
      </p:sp>
      <p:sp>
        <p:nvSpPr>
          <p:cNvPr id="9" name="TextBox 8">
            <a:extLst>
              <a:ext uri="{FF2B5EF4-FFF2-40B4-BE49-F238E27FC236}">
                <a16:creationId xmlns:a16="http://schemas.microsoft.com/office/drawing/2014/main" id="{9A5FA4D4-B8A8-436F-86AD-4086D7991592}"/>
              </a:ext>
            </a:extLst>
          </p:cNvPr>
          <p:cNvSpPr txBox="1"/>
          <p:nvPr/>
        </p:nvSpPr>
        <p:spPr>
          <a:xfrm>
            <a:off x="6349349" y="33453"/>
            <a:ext cx="43448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cs typeface="Arial"/>
              </a:rPr>
              <a:t>We eat vegetables to keep our blood and body systems working properly.</a:t>
            </a:r>
          </a:p>
        </p:txBody>
      </p:sp>
      <p:sp>
        <p:nvSpPr>
          <p:cNvPr id="10" name="TextBox 9">
            <a:extLst>
              <a:ext uri="{FF2B5EF4-FFF2-40B4-BE49-F238E27FC236}">
                <a16:creationId xmlns:a16="http://schemas.microsoft.com/office/drawing/2014/main" id="{1B8CDB97-1BB4-4B9A-9F88-0126616DCBEF}"/>
              </a:ext>
            </a:extLst>
          </p:cNvPr>
          <p:cNvSpPr txBox="1"/>
          <p:nvPr/>
        </p:nvSpPr>
        <p:spPr>
          <a:xfrm>
            <a:off x="191749" y="3429000"/>
            <a:ext cx="434485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Arial"/>
                <a:cs typeface="Arial"/>
              </a:rPr>
              <a:t>We eat fruits to keep our blood and body systems working properly.</a:t>
            </a:r>
          </a:p>
        </p:txBody>
      </p:sp>
      <p:pic>
        <p:nvPicPr>
          <p:cNvPr id="1026" name="Picture 2" descr="Grain Products Foods I Obj ppt download">
            <a:extLst>
              <a:ext uri="{FF2B5EF4-FFF2-40B4-BE49-F238E27FC236}">
                <a16:creationId xmlns:a16="http://schemas.microsoft.com/office/drawing/2014/main" id="{3BA5FEF4-C885-44BC-995D-61B2948F48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6892" y="708207"/>
            <a:ext cx="3134547" cy="23509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4F1B3AF-9AB3-4191-83F8-1C1598603836}"/>
              </a:ext>
            </a:extLst>
          </p:cNvPr>
          <p:cNvSpPr txBox="1"/>
          <p:nvPr/>
        </p:nvSpPr>
        <p:spPr>
          <a:xfrm>
            <a:off x="3551439" y="2351232"/>
            <a:ext cx="1628107" cy="707886"/>
          </a:xfrm>
          <a:prstGeom prst="rect">
            <a:avLst/>
          </a:prstGeom>
          <a:noFill/>
        </p:spPr>
        <p:txBody>
          <a:bodyPr wrap="square" rtlCol="0">
            <a:spAutoFit/>
          </a:bodyPr>
          <a:lstStyle/>
          <a:p>
            <a:r>
              <a:rPr lang="en-US" sz="1000" dirty="0"/>
              <a:t>With thanks, this pic is from:  </a:t>
            </a:r>
            <a:r>
              <a:rPr lang="en-US" sz="1000" dirty="0">
                <a:hlinkClick r:id="rId4"/>
              </a:rPr>
              <a:t>https://slideplayer.com/slide/15761184/</a:t>
            </a:r>
            <a:endParaRPr lang="en-US" sz="1000" dirty="0"/>
          </a:p>
        </p:txBody>
      </p:sp>
      <p:pic>
        <p:nvPicPr>
          <p:cNvPr id="1028" name="Picture 4" descr="Eat Your Vegetables Day (17th June) | Days Of The Year">
            <a:extLst>
              <a:ext uri="{FF2B5EF4-FFF2-40B4-BE49-F238E27FC236}">
                <a16:creationId xmlns:a16="http://schemas.microsoft.com/office/drawing/2014/main" id="{032047FC-6FCE-40A3-966A-1ABC46C7C4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8121" y="745962"/>
            <a:ext cx="3707306" cy="24670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C4929EE-F503-4F01-84A2-8156CA636B79}"/>
              </a:ext>
            </a:extLst>
          </p:cNvPr>
          <p:cNvSpPr txBox="1"/>
          <p:nvPr/>
        </p:nvSpPr>
        <p:spPr>
          <a:xfrm>
            <a:off x="10501590" y="2264260"/>
            <a:ext cx="1362412" cy="861774"/>
          </a:xfrm>
          <a:prstGeom prst="rect">
            <a:avLst/>
          </a:prstGeom>
          <a:noFill/>
        </p:spPr>
        <p:txBody>
          <a:bodyPr wrap="square" rtlCol="0">
            <a:spAutoFit/>
          </a:bodyPr>
          <a:lstStyle/>
          <a:p>
            <a:r>
              <a:rPr lang="en-US" sz="1000" dirty="0"/>
              <a:t>With thanks, this pic is from:  </a:t>
            </a:r>
            <a:r>
              <a:rPr lang="en-US" sz="1000" dirty="0">
                <a:hlinkClick r:id="rId6"/>
              </a:rPr>
              <a:t>https://www.daysoftheyear.com/days/eat-your-vegetables-day/</a:t>
            </a:r>
            <a:endParaRPr lang="en-US" sz="1000" dirty="0"/>
          </a:p>
        </p:txBody>
      </p:sp>
      <p:pic>
        <p:nvPicPr>
          <p:cNvPr id="1030" name="Picture 6" descr="8 Super Sweet Fruits That Will Satisfy Your Holiday Sugar Cravings ...">
            <a:extLst>
              <a:ext uri="{FF2B5EF4-FFF2-40B4-BE49-F238E27FC236}">
                <a16:creationId xmlns:a16="http://schemas.microsoft.com/office/drawing/2014/main" id="{7A3FE2CA-EB50-4E6C-A105-F18F517CF21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3761" y="4146475"/>
            <a:ext cx="3200808" cy="24001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B7558E7-C3E4-4AA6-837A-210A1BC795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8121" y="4125959"/>
            <a:ext cx="3984973" cy="239098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657329C-2545-48A8-BE88-07BBE70206ED}"/>
              </a:ext>
            </a:extLst>
          </p:cNvPr>
          <p:cNvSpPr txBox="1"/>
          <p:nvPr/>
        </p:nvSpPr>
        <p:spPr>
          <a:xfrm>
            <a:off x="10653094" y="5655169"/>
            <a:ext cx="1362412" cy="861774"/>
          </a:xfrm>
          <a:prstGeom prst="rect">
            <a:avLst/>
          </a:prstGeom>
          <a:noFill/>
        </p:spPr>
        <p:txBody>
          <a:bodyPr wrap="square" rtlCol="0">
            <a:spAutoFit/>
          </a:bodyPr>
          <a:lstStyle/>
          <a:p>
            <a:r>
              <a:rPr lang="en-US" sz="1000" dirty="0"/>
              <a:t>With thanks, this pic is from:  </a:t>
            </a:r>
            <a:r>
              <a:rPr lang="en-US" sz="1000" dirty="0">
                <a:hlinkClick r:id="rId9"/>
              </a:rPr>
              <a:t>http://lf2014springa11309.blogspot.com/2014/05/fats.html</a:t>
            </a:r>
            <a:endParaRPr lang="en-US" sz="1000" dirty="0"/>
          </a:p>
        </p:txBody>
      </p:sp>
    </p:spTree>
    <p:extLst>
      <p:ext uri="{BB962C8B-B14F-4D97-AF65-F5344CB8AC3E}">
        <p14:creationId xmlns:p14="http://schemas.microsoft.com/office/powerpoint/2010/main" val="429078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B3BBF8-FECF-464E-B9FB-8CBB24BB1D48}"/>
              </a:ext>
            </a:extLst>
          </p:cNvPr>
          <p:cNvSpPr txBox="1"/>
          <p:nvPr/>
        </p:nvSpPr>
        <p:spPr>
          <a:xfrm>
            <a:off x="0" y="203697"/>
            <a:ext cx="1186057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latin typeface="Arial"/>
                <a:cs typeface="Arial"/>
              </a:rPr>
              <a:t>What do you think is meant by the “body systems” plant foods supports?</a:t>
            </a:r>
          </a:p>
          <a:p>
            <a:pPr algn="ctr"/>
            <a:r>
              <a:rPr lang="en-US" sz="2400" b="1" dirty="0">
                <a:latin typeface="Arial"/>
                <a:cs typeface="Arial"/>
              </a:rPr>
              <a:t>Look at the picture clues to help you.</a:t>
            </a:r>
          </a:p>
          <a:p>
            <a:pPr algn="ctr"/>
            <a:endParaRPr lang="en-US" sz="2400" b="1" dirty="0">
              <a:latin typeface="Arial"/>
              <a:cs typeface="Arial"/>
            </a:endParaRPr>
          </a:p>
        </p:txBody>
      </p:sp>
      <p:pic>
        <p:nvPicPr>
          <p:cNvPr id="2050" name="Picture 2" descr="Not sure what you can do with this bubble head. Be creative, learn something! Human Drawing, Guy Drawing, Drawing For Kids, Human Body Crafts, Circulatory System For Kids, Fun Worksheets For Kids, Muscle Diagram, Heart Diagram, Cells Activity">
            <a:extLst>
              <a:ext uri="{FF2B5EF4-FFF2-40B4-BE49-F238E27FC236}">
                <a16:creationId xmlns:a16="http://schemas.microsoft.com/office/drawing/2014/main" id="{2DAE8A06-EEF7-4855-B634-454007740B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207" y="1543986"/>
            <a:ext cx="2619771" cy="34930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66A8220-63EB-43ED-9286-1123AE9558B0}"/>
              </a:ext>
            </a:extLst>
          </p:cNvPr>
          <p:cNvSpPr txBox="1"/>
          <p:nvPr/>
        </p:nvSpPr>
        <p:spPr>
          <a:xfrm>
            <a:off x="272642" y="5037014"/>
            <a:ext cx="2888336" cy="553998"/>
          </a:xfrm>
          <a:prstGeom prst="rect">
            <a:avLst/>
          </a:prstGeom>
          <a:noFill/>
        </p:spPr>
        <p:txBody>
          <a:bodyPr wrap="square" rtlCol="0">
            <a:spAutoFit/>
          </a:bodyPr>
          <a:lstStyle/>
          <a:p>
            <a:r>
              <a:rPr lang="en-US" sz="1000" dirty="0"/>
              <a:t>With thanks, this pic is </a:t>
            </a:r>
            <a:r>
              <a:rPr lang="en-US" sz="1000" dirty="0" err="1"/>
              <a:t>from:</a:t>
            </a:r>
            <a:r>
              <a:rPr lang="en-US" sz="1000" dirty="0" err="1">
                <a:hlinkClick r:id="rId3"/>
              </a:rPr>
              <a:t>https</a:t>
            </a:r>
            <a:r>
              <a:rPr lang="en-US" sz="1000" dirty="0">
                <a:hlinkClick r:id="rId3"/>
              </a:rPr>
              <a:t>://www.pinterest.ca/pin/85709199142338927/</a:t>
            </a:r>
            <a:endParaRPr lang="en-US" sz="1000" dirty="0"/>
          </a:p>
        </p:txBody>
      </p:sp>
      <p:pic>
        <p:nvPicPr>
          <p:cNvPr id="2052" name="Picture 4">
            <a:extLst>
              <a:ext uri="{FF2B5EF4-FFF2-40B4-BE49-F238E27FC236}">
                <a16:creationId xmlns:a16="http://schemas.microsoft.com/office/drawing/2014/main" id="{C1DEC7B2-AA35-43C7-BF69-9EC2C0727F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270" y="1668452"/>
            <a:ext cx="3755659" cy="309841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9EAAE8F-4ADC-4137-A82F-1180ED80B37C}"/>
              </a:ext>
            </a:extLst>
          </p:cNvPr>
          <p:cNvSpPr txBox="1"/>
          <p:nvPr/>
        </p:nvSpPr>
        <p:spPr>
          <a:xfrm>
            <a:off x="3969269" y="4835605"/>
            <a:ext cx="3755659" cy="553998"/>
          </a:xfrm>
          <a:prstGeom prst="rect">
            <a:avLst/>
          </a:prstGeom>
          <a:noFill/>
        </p:spPr>
        <p:txBody>
          <a:bodyPr wrap="square" rtlCol="0">
            <a:spAutoFit/>
          </a:bodyPr>
          <a:lstStyle/>
          <a:p>
            <a:r>
              <a:rPr lang="en-US" sz="1000" dirty="0"/>
              <a:t>With thanks, this pic is from:  </a:t>
            </a:r>
            <a:r>
              <a:rPr lang="en-US" sz="1000" dirty="0">
                <a:hlinkClick r:id="rId5"/>
              </a:rPr>
              <a:t>https://www.clipartmax.com/middle/m2i8Z5Z5Z5N4H7K9_http-www-clipartkid-com-cartoon-body-system-excretory-system-clipart/</a:t>
            </a:r>
            <a:endParaRPr lang="en-US" sz="1000" dirty="0"/>
          </a:p>
        </p:txBody>
      </p:sp>
      <p:pic>
        <p:nvPicPr>
          <p:cNvPr id="2054" name="Picture 6" descr="Research Reveals: Chiropractic Helps Children Massively! – Healthy ...">
            <a:extLst>
              <a:ext uri="{FF2B5EF4-FFF2-40B4-BE49-F238E27FC236}">
                <a16:creationId xmlns:a16="http://schemas.microsoft.com/office/drawing/2014/main" id="{A2CDB4FF-3D47-408B-933E-5168C2D853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4835" y="1668453"/>
            <a:ext cx="3543348" cy="29928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0A2109F-81F2-44EC-9549-A13331B77DAF}"/>
              </a:ext>
            </a:extLst>
          </p:cNvPr>
          <p:cNvSpPr txBox="1"/>
          <p:nvPr/>
        </p:nvSpPr>
        <p:spPr>
          <a:xfrm>
            <a:off x="8068761" y="4835605"/>
            <a:ext cx="3850597" cy="400110"/>
          </a:xfrm>
          <a:prstGeom prst="rect">
            <a:avLst/>
          </a:prstGeom>
          <a:noFill/>
        </p:spPr>
        <p:txBody>
          <a:bodyPr wrap="square" rtlCol="0">
            <a:spAutoFit/>
          </a:bodyPr>
          <a:lstStyle/>
          <a:p>
            <a:r>
              <a:rPr lang="en-US" sz="1000" dirty="0"/>
              <a:t>With thanks, this pic is from:  </a:t>
            </a:r>
            <a:r>
              <a:rPr lang="en-US" sz="1000" dirty="0">
                <a:hlinkClick r:id="rId7"/>
              </a:rPr>
              <a:t>https://allhealthykids.org/research-reveals-chiropractic-helps-children-massively/</a:t>
            </a:r>
            <a:endParaRPr lang="en-US" sz="1000" dirty="0"/>
          </a:p>
        </p:txBody>
      </p:sp>
    </p:spTree>
    <p:extLst>
      <p:ext uri="{BB962C8B-B14F-4D97-AF65-F5344CB8AC3E}">
        <p14:creationId xmlns:p14="http://schemas.microsoft.com/office/powerpoint/2010/main" val="4279973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7FD41B-6F9C-4083-93BA-7551DA335C45}"/>
              </a:ext>
            </a:extLst>
          </p:cNvPr>
          <p:cNvSpPr txBox="1"/>
          <p:nvPr/>
        </p:nvSpPr>
        <p:spPr>
          <a:xfrm>
            <a:off x="6772186" y="1795423"/>
            <a:ext cx="498282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200" b="1" dirty="0">
              <a:latin typeface="Arial"/>
              <a:cs typeface="Segoe UI"/>
            </a:endParaRPr>
          </a:p>
          <a:p>
            <a:pPr algn="ctr"/>
            <a:r>
              <a:rPr lang="en-US" sz="3200" b="1" dirty="0">
                <a:latin typeface="Arial"/>
                <a:cs typeface="Segoe UI"/>
              </a:rPr>
              <a:t>Tobacco</a:t>
            </a:r>
          </a:p>
          <a:p>
            <a:pPr algn="ctr"/>
            <a:endParaRPr lang="en-US" sz="3200" b="1" dirty="0">
              <a:latin typeface="Arial"/>
              <a:cs typeface="Segoe UI"/>
            </a:endParaRPr>
          </a:p>
          <a:p>
            <a:pPr algn="ctr"/>
            <a:r>
              <a:rPr lang="en-US" sz="3200" b="1" dirty="0">
                <a:latin typeface="Arial"/>
                <a:cs typeface="Segoe UI"/>
              </a:rPr>
              <a:t>Sage</a:t>
            </a:r>
          </a:p>
          <a:p>
            <a:pPr algn="ctr"/>
            <a:endParaRPr lang="en-US" sz="3200" b="1" dirty="0">
              <a:latin typeface="Arial"/>
              <a:cs typeface="Segoe UI"/>
            </a:endParaRPr>
          </a:p>
          <a:p>
            <a:pPr algn="ctr"/>
            <a:r>
              <a:rPr lang="en-US" sz="3200" b="1" dirty="0">
                <a:latin typeface="Arial"/>
                <a:cs typeface="Segoe UI"/>
              </a:rPr>
              <a:t>Sweetgrass</a:t>
            </a:r>
          </a:p>
          <a:p>
            <a:pPr algn="ctr"/>
            <a:endParaRPr lang="en-US" sz="3200" b="1" dirty="0">
              <a:latin typeface="Arial"/>
              <a:cs typeface="Segoe UI"/>
            </a:endParaRPr>
          </a:p>
          <a:p>
            <a:pPr algn="ctr"/>
            <a:r>
              <a:rPr lang="en-US" sz="3200" b="1" dirty="0">
                <a:latin typeface="Arial"/>
                <a:cs typeface="Segoe UI"/>
              </a:rPr>
              <a:t>Cedar</a:t>
            </a:r>
          </a:p>
        </p:txBody>
      </p:sp>
      <p:pic>
        <p:nvPicPr>
          <p:cNvPr id="2050" name="Picture 2" descr="4 sacred medicines">
            <a:extLst>
              <a:ext uri="{FF2B5EF4-FFF2-40B4-BE49-F238E27FC236}">
                <a16:creationId xmlns:a16="http://schemas.microsoft.com/office/drawing/2014/main" id="{F9A55624-8847-4267-86C9-4EB3FE8CB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994" y="1795423"/>
            <a:ext cx="6171636" cy="462542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0376948-E9C9-4E18-9B2D-EE0443940771}"/>
              </a:ext>
            </a:extLst>
          </p:cNvPr>
          <p:cNvSpPr txBox="1"/>
          <p:nvPr/>
        </p:nvSpPr>
        <p:spPr>
          <a:xfrm>
            <a:off x="518209" y="6420846"/>
            <a:ext cx="5424902" cy="246221"/>
          </a:xfrm>
          <a:prstGeom prst="rect">
            <a:avLst/>
          </a:prstGeom>
          <a:noFill/>
        </p:spPr>
        <p:txBody>
          <a:bodyPr wrap="square" rtlCol="0">
            <a:spAutoFit/>
          </a:bodyPr>
          <a:lstStyle/>
          <a:p>
            <a:r>
              <a:rPr lang="en-US" sz="1000" dirty="0"/>
              <a:t>With thanks, this pic is from:  </a:t>
            </a:r>
            <a:r>
              <a:rPr lang="en-US" sz="1000" dirty="0">
                <a:hlinkClick r:id="rId3"/>
              </a:rPr>
              <a:t>http://www.northernc.on.ca/indigenous/four-sacred-medicines/</a:t>
            </a:r>
            <a:endParaRPr lang="en-US" sz="1000" dirty="0"/>
          </a:p>
        </p:txBody>
      </p:sp>
      <p:sp>
        <p:nvSpPr>
          <p:cNvPr id="5" name="TextBox 4">
            <a:extLst>
              <a:ext uri="{FF2B5EF4-FFF2-40B4-BE49-F238E27FC236}">
                <a16:creationId xmlns:a16="http://schemas.microsoft.com/office/drawing/2014/main" id="{DA982C44-B13B-4396-970C-AA079AC821AE}"/>
              </a:ext>
            </a:extLst>
          </p:cNvPr>
          <p:cNvSpPr txBox="1"/>
          <p:nvPr/>
        </p:nvSpPr>
        <p:spPr>
          <a:xfrm>
            <a:off x="1949273" y="264413"/>
            <a:ext cx="851386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err="1">
                <a:latin typeface="Arial"/>
                <a:cs typeface="Segoe UI"/>
              </a:rPr>
              <a:t>Sto:lo</a:t>
            </a:r>
            <a:r>
              <a:rPr lang="en-US" sz="3200" b="1" dirty="0">
                <a:latin typeface="Arial"/>
                <a:cs typeface="Segoe UI"/>
              </a:rPr>
              <a:t> also have 4 sacred medicine plants to help keep people well.</a:t>
            </a:r>
          </a:p>
        </p:txBody>
      </p:sp>
    </p:spTree>
    <p:extLst>
      <p:ext uri="{BB962C8B-B14F-4D97-AF65-F5344CB8AC3E}">
        <p14:creationId xmlns:p14="http://schemas.microsoft.com/office/powerpoint/2010/main" val="3865679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D3EB89-55C3-4459-80C7-3A6D82A41095}"/>
              </a:ext>
            </a:extLst>
          </p:cNvPr>
          <p:cNvSpPr txBox="1"/>
          <p:nvPr/>
        </p:nvSpPr>
        <p:spPr>
          <a:xfrm>
            <a:off x="854765" y="161530"/>
            <a:ext cx="1069450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Arial"/>
                <a:cs typeface="Segoe UI"/>
              </a:rPr>
              <a:t>Here’s what each of these sacred plants look like.</a:t>
            </a:r>
            <a:endParaRPr lang="en-US" sz="3200" dirty="0">
              <a:latin typeface="Arial"/>
              <a:cs typeface="Segoe UI"/>
            </a:endParaRPr>
          </a:p>
        </p:txBody>
      </p:sp>
      <p:pic>
        <p:nvPicPr>
          <p:cNvPr id="3074" name="Picture 2">
            <a:extLst>
              <a:ext uri="{FF2B5EF4-FFF2-40B4-BE49-F238E27FC236}">
                <a16:creationId xmlns:a16="http://schemas.microsoft.com/office/drawing/2014/main" id="{35826E83-9B5E-45BA-B955-02598EA8C3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65" y="2136804"/>
            <a:ext cx="2210952" cy="29479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72DF65-9EED-4EA0-8BB2-8173D9B1F9FB}"/>
              </a:ext>
            </a:extLst>
          </p:cNvPr>
          <p:cNvSpPr txBox="1"/>
          <p:nvPr/>
        </p:nvSpPr>
        <p:spPr>
          <a:xfrm>
            <a:off x="-2409" y="5180928"/>
            <a:ext cx="2210952" cy="707886"/>
          </a:xfrm>
          <a:prstGeom prst="rect">
            <a:avLst/>
          </a:prstGeom>
          <a:noFill/>
        </p:spPr>
        <p:txBody>
          <a:bodyPr wrap="square" rtlCol="0">
            <a:spAutoFit/>
          </a:bodyPr>
          <a:lstStyle/>
          <a:p>
            <a:r>
              <a:rPr lang="en-US" sz="1000" dirty="0"/>
              <a:t>With thanks, this pic is from:  </a:t>
            </a:r>
            <a:r>
              <a:rPr lang="en-US" sz="1000" dirty="0">
                <a:hlinkClick r:id="rId3"/>
              </a:rPr>
              <a:t>https://www.scientificamerican.com/article/the-fight-to-keep-tobacco-sacred/</a:t>
            </a:r>
            <a:endParaRPr lang="en-US" sz="1000" dirty="0"/>
          </a:p>
        </p:txBody>
      </p:sp>
      <p:sp>
        <p:nvSpPr>
          <p:cNvPr id="3" name="TextBox 2">
            <a:extLst>
              <a:ext uri="{FF2B5EF4-FFF2-40B4-BE49-F238E27FC236}">
                <a16:creationId xmlns:a16="http://schemas.microsoft.com/office/drawing/2014/main" id="{012E60E8-D823-46CD-BE4E-B7066559D129}"/>
              </a:ext>
            </a:extLst>
          </p:cNvPr>
          <p:cNvSpPr txBox="1"/>
          <p:nvPr/>
        </p:nvSpPr>
        <p:spPr>
          <a:xfrm>
            <a:off x="185998" y="1220197"/>
            <a:ext cx="11794434" cy="646331"/>
          </a:xfrm>
          <a:prstGeom prst="rect">
            <a:avLst/>
          </a:prstGeom>
          <a:noFill/>
        </p:spPr>
        <p:txBody>
          <a:bodyPr wrap="square" rtlCol="0">
            <a:spAutoFit/>
          </a:bodyPr>
          <a:lstStyle/>
          <a:p>
            <a:r>
              <a:rPr lang="en-US" sz="3600" b="1" dirty="0"/>
              <a:t>Tobacco                  Sage                    Sweetgrass          Red Cedar</a:t>
            </a:r>
          </a:p>
        </p:txBody>
      </p:sp>
      <p:pic>
        <p:nvPicPr>
          <p:cNvPr id="3076" name="Picture 4" descr="White sage after rain">
            <a:extLst>
              <a:ext uri="{FF2B5EF4-FFF2-40B4-BE49-F238E27FC236}">
                <a16:creationId xmlns:a16="http://schemas.microsoft.com/office/drawing/2014/main" id="{227B2B59-C085-4D8F-B7B6-CB1400C2E6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5556" y="2136804"/>
            <a:ext cx="3744153" cy="22464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1FE298B-7B30-4791-AE80-02E1BC475856}"/>
              </a:ext>
            </a:extLst>
          </p:cNvPr>
          <p:cNvSpPr txBox="1"/>
          <p:nvPr/>
        </p:nvSpPr>
        <p:spPr>
          <a:xfrm>
            <a:off x="2295556" y="4455408"/>
            <a:ext cx="3505614" cy="400110"/>
          </a:xfrm>
          <a:prstGeom prst="rect">
            <a:avLst/>
          </a:prstGeom>
          <a:noFill/>
        </p:spPr>
        <p:txBody>
          <a:bodyPr wrap="square" rtlCol="0">
            <a:spAutoFit/>
          </a:bodyPr>
          <a:lstStyle/>
          <a:p>
            <a:r>
              <a:rPr lang="en-US" sz="1000" dirty="0"/>
              <a:t>With thanks, this pic is from:  </a:t>
            </a:r>
            <a:r>
              <a:rPr lang="en-US" sz="1000" dirty="0">
                <a:hlinkClick r:id="rId5"/>
              </a:rPr>
              <a:t>https://www.epicgardening.com/white-sage-plant/</a:t>
            </a:r>
            <a:endParaRPr lang="en-US" sz="1000" dirty="0"/>
          </a:p>
        </p:txBody>
      </p:sp>
      <p:pic>
        <p:nvPicPr>
          <p:cNvPr id="3080" name="Picture 8" descr="How to Identify Sweet Grass">
            <a:extLst>
              <a:ext uri="{FF2B5EF4-FFF2-40B4-BE49-F238E27FC236}">
                <a16:creationId xmlns:a16="http://schemas.microsoft.com/office/drawing/2014/main" id="{B286D36F-5E8B-4E92-AFDE-1D5794A501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3215" y="2136804"/>
            <a:ext cx="2995322" cy="22464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E864610-780A-443C-9982-AB009C67DF57}"/>
              </a:ext>
            </a:extLst>
          </p:cNvPr>
          <p:cNvSpPr txBox="1"/>
          <p:nvPr/>
        </p:nvSpPr>
        <p:spPr>
          <a:xfrm>
            <a:off x="9130416" y="4451609"/>
            <a:ext cx="3061584" cy="400110"/>
          </a:xfrm>
          <a:prstGeom prst="rect">
            <a:avLst/>
          </a:prstGeom>
          <a:noFill/>
        </p:spPr>
        <p:txBody>
          <a:bodyPr wrap="square" rtlCol="0">
            <a:spAutoFit/>
          </a:bodyPr>
          <a:lstStyle/>
          <a:p>
            <a:r>
              <a:rPr lang="en-US" sz="1000" dirty="0"/>
              <a:t>With thanks, this pic is from:  </a:t>
            </a:r>
            <a:r>
              <a:rPr lang="en-US" sz="1000" dirty="0">
                <a:hlinkClick r:id="rId7"/>
              </a:rPr>
              <a:t>https://sierraclub.bc.ca/western-red-cedar/</a:t>
            </a:r>
            <a:endParaRPr lang="en-US" sz="1000" dirty="0"/>
          </a:p>
        </p:txBody>
      </p:sp>
      <p:sp>
        <p:nvSpPr>
          <p:cNvPr id="14" name="TextBox 13">
            <a:extLst>
              <a:ext uri="{FF2B5EF4-FFF2-40B4-BE49-F238E27FC236}">
                <a16:creationId xmlns:a16="http://schemas.microsoft.com/office/drawing/2014/main" id="{238298C1-08A1-4A2B-91A5-E183E9C574A8}"/>
              </a:ext>
            </a:extLst>
          </p:cNvPr>
          <p:cNvSpPr txBox="1"/>
          <p:nvPr/>
        </p:nvSpPr>
        <p:spPr>
          <a:xfrm>
            <a:off x="6039709" y="4451609"/>
            <a:ext cx="2995322" cy="553998"/>
          </a:xfrm>
          <a:prstGeom prst="rect">
            <a:avLst/>
          </a:prstGeom>
          <a:noFill/>
        </p:spPr>
        <p:txBody>
          <a:bodyPr wrap="square" rtlCol="0">
            <a:spAutoFit/>
          </a:bodyPr>
          <a:lstStyle/>
          <a:p>
            <a:r>
              <a:rPr lang="en-US" sz="1000" dirty="0"/>
              <a:t>With thanks, this pic is from:  </a:t>
            </a:r>
            <a:r>
              <a:rPr lang="en-US" sz="1000" dirty="0">
                <a:hlinkClick r:id="rId8"/>
              </a:rPr>
              <a:t>https://www.gardenguides.com/12545858-how-to-identify-sweet-grass.html</a:t>
            </a:r>
            <a:endParaRPr lang="en-US" sz="1000" dirty="0"/>
          </a:p>
        </p:txBody>
      </p:sp>
      <p:pic>
        <p:nvPicPr>
          <p:cNvPr id="3082" name="Picture 10" descr="Western Red Cedar - Sierra Club BC">
            <a:extLst>
              <a:ext uri="{FF2B5EF4-FFF2-40B4-BE49-F238E27FC236}">
                <a16:creationId xmlns:a16="http://schemas.microsoft.com/office/drawing/2014/main" id="{119086A3-2A04-4D13-97CF-5AC1AB526C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30416" y="2136804"/>
            <a:ext cx="2982070" cy="224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883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E4D24C-7F7A-4EF3-B208-A0E83A398FDA}"/>
              </a:ext>
            </a:extLst>
          </p:cNvPr>
          <p:cNvSpPr txBox="1"/>
          <p:nvPr/>
        </p:nvSpPr>
        <p:spPr>
          <a:xfrm>
            <a:off x="297196" y="5620609"/>
            <a:ext cx="3030620" cy="400110"/>
          </a:xfrm>
          <a:prstGeom prst="rect">
            <a:avLst/>
          </a:prstGeom>
          <a:noFill/>
        </p:spPr>
        <p:txBody>
          <a:bodyPr wrap="square" rtlCol="0">
            <a:spAutoFit/>
          </a:bodyPr>
          <a:lstStyle/>
          <a:p>
            <a:r>
              <a:rPr lang="en-US" sz="1000" dirty="0"/>
              <a:t>With thanks, this pic comes from:  </a:t>
            </a:r>
            <a:r>
              <a:rPr lang="en-US" sz="1000" dirty="0">
                <a:hlinkClick r:id="rId2"/>
              </a:rPr>
              <a:t>https://www.pinterest.ca/pin/738308932639704517/</a:t>
            </a:r>
            <a:endParaRPr lang="en-US" sz="1000" dirty="0"/>
          </a:p>
        </p:txBody>
      </p:sp>
      <p:sp>
        <p:nvSpPr>
          <p:cNvPr id="7" name="TextBox 6">
            <a:extLst>
              <a:ext uri="{FF2B5EF4-FFF2-40B4-BE49-F238E27FC236}">
                <a16:creationId xmlns:a16="http://schemas.microsoft.com/office/drawing/2014/main" id="{9716611A-70A1-4041-94E4-935EA2560392}"/>
              </a:ext>
            </a:extLst>
          </p:cNvPr>
          <p:cNvSpPr txBox="1"/>
          <p:nvPr/>
        </p:nvSpPr>
        <p:spPr>
          <a:xfrm>
            <a:off x="854765" y="161530"/>
            <a:ext cx="1069450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latin typeface="Arial"/>
                <a:cs typeface="Segoe UI"/>
              </a:rPr>
              <a:t>Each of these sacred </a:t>
            </a:r>
            <a:r>
              <a:rPr lang="en-US" sz="3200" b="1">
                <a:latin typeface="Arial"/>
                <a:cs typeface="Segoe UI"/>
              </a:rPr>
              <a:t>plants has </a:t>
            </a:r>
            <a:r>
              <a:rPr lang="en-US" sz="3200" b="1" dirty="0">
                <a:latin typeface="Arial"/>
                <a:cs typeface="Segoe UI"/>
              </a:rPr>
              <a:t>a special purpose.</a:t>
            </a:r>
            <a:endParaRPr lang="en-US" sz="3200" dirty="0">
              <a:latin typeface="Arial"/>
              <a:cs typeface="Segoe UI"/>
            </a:endParaRPr>
          </a:p>
        </p:txBody>
      </p:sp>
      <p:pic>
        <p:nvPicPr>
          <p:cNvPr id="4098" name="Picture 2" descr="A tobacco offering Case Study, Stud Earrings, Studs, Stud Earring">
            <a:extLst>
              <a:ext uri="{FF2B5EF4-FFF2-40B4-BE49-F238E27FC236}">
                <a16:creationId xmlns:a16="http://schemas.microsoft.com/office/drawing/2014/main" id="{23328507-B6C1-43E0-B14D-AB35A46A89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96" y="1484243"/>
            <a:ext cx="6204548" cy="41363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55B6A68-9C88-43CB-A9B3-E72AAB240A44}"/>
              </a:ext>
            </a:extLst>
          </p:cNvPr>
          <p:cNvSpPr txBox="1"/>
          <p:nvPr/>
        </p:nvSpPr>
        <p:spPr>
          <a:xfrm>
            <a:off x="6743767" y="1570776"/>
            <a:ext cx="5289891"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Arial"/>
                <a:cs typeface="Segoe UI"/>
              </a:rPr>
              <a:t>Tobacco is for giving thanks.</a:t>
            </a:r>
          </a:p>
          <a:p>
            <a:endParaRPr lang="en-US" sz="2800" b="1" dirty="0">
              <a:latin typeface="Arial"/>
              <a:cs typeface="Segoe UI"/>
            </a:endParaRPr>
          </a:p>
          <a:p>
            <a:r>
              <a:rPr lang="en-US" sz="2800" b="1" dirty="0">
                <a:latin typeface="Arial"/>
                <a:cs typeface="Segoe UI"/>
              </a:rPr>
              <a:t>This is sacred tobacco, not tobacco found in cigarettes.</a:t>
            </a:r>
          </a:p>
          <a:p>
            <a:endParaRPr lang="en-US" sz="2800" b="1" dirty="0">
              <a:latin typeface="Arial"/>
              <a:cs typeface="Segoe UI"/>
            </a:endParaRPr>
          </a:p>
          <a:p>
            <a:r>
              <a:rPr lang="en-US" sz="2800" b="1" dirty="0">
                <a:latin typeface="Arial"/>
                <a:cs typeface="Segoe UI"/>
              </a:rPr>
              <a:t>What do you think is the difference between sacred tobacco and cigarette tobacco?</a:t>
            </a:r>
          </a:p>
        </p:txBody>
      </p:sp>
    </p:spTree>
    <p:extLst>
      <p:ext uri="{BB962C8B-B14F-4D97-AF65-F5344CB8AC3E}">
        <p14:creationId xmlns:p14="http://schemas.microsoft.com/office/powerpoint/2010/main" val="1642707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D3EB89-55C3-4459-80C7-3A6D82A41095}"/>
              </a:ext>
            </a:extLst>
          </p:cNvPr>
          <p:cNvSpPr txBox="1"/>
          <p:nvPr/>
        </p:nvSpPr>
        <p:spPr>
          <a:xfrm>
            <a:off x="8149652" y="1533100"/>
            <a:ext cx="391629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Arial"/>
                <a:cs typeface="Segoe UI"/>
              </a:rPr>
              <a:t>Sage is for smudging.</a:t>
            </a:r>
          </a:p>
          <a:p>
            <a:endParaRPr lang="en-US" sz="2800" b="1" dirty="0">
              <a:latin typeface="Arial"/>
              <a:cs typeface="Segoe UI"/>
            </a:endParaRPr>
          </a:p>
          <a:p>
            <a:r>
              <a:rPr lang="en-US" sz="2800" b="1" dirty="0">
                <a:latin typeface="Arial"/>
                <a:cs typeface="Segoe UI"/>
              </a:rPr>
              <a:t>What is smudging?</a:t>
            </a:r>
          </a:p>
          <a:p>
            <a:endParaRPr lang="en-US" sz="2800" b="1" dirty="0">
              <a:latin typeface="Arial"/>
              <a:cs typeface="Segoe UI"/>
            </a:endParaRPr>
          </a:p>
          <a:p>
            <a:r>
              <a:rPr lang="en-US" sz="2800" b="1" dirty="0">
                <a:latin typeface="Arial"/>
                <a:cs typeface="Segoe UI"/>
              </a:rPr>
              <a:t>Why do you think people smudge?</a:t>
            </a:r>
          </a:p>
          <a:p>
            <a:endParaRPr lang="en-US" sz="2800" b="1" dirty="0">
              <a:latin typeface="Arial"/>
              <a:cs typeface="Segoe UI"/>
            </a:endParaRPr>
          </a:p>
        </p:txBody>
      </p:sp>
      <p:pic>
        <p:nvPicPr>
          <p:cNvPr id="10" name="Picture 4" descr="Ceremonial smudging involves the burning of sacred medicines.">
            <a:extLst>
              <a:ext uri="{FF2B5EF4-FFF2-40B4-BE49-F238E27FC236}">
                <a16:creationId xmlns:a16="http://schemas.microsoft.com/office/drawing/2014/main" id="{68DCFAD0-8CAA-4A73-B652-6F96BEFD7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574" y="1258958"/>
            <a:ext cx="7474224" cy="37371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B10861C-0A1E-4223-B88A-E50966913800}"/>
              </a:ext>
            </a:extLst>
          </p:cNvPr>
          <p:cNvSpPr txBox="1"/>
          <p:nvPr/>
        </p:nvSpPr>
        <p:spPr>
          <a:xfrm>
            <a:off x="258574" y="5190291"/>
            <a:ext cx="3547047" cy="553998"/>
          </a:xfrm>
          <a:prstGeom prst="rect">
            <a:avLst/>
          </a:prstGeom>
          <a:noFill/>
        </p:spPr>
        <p:txBody>
          <a:bodyPr wrap="square" rtlCol="0">
            <a:spAutoFit/>
          </a:bodyPr>
          <a:lstStyle/>
          <a:p>
            <a:r>
              <a:rPr lang="en-US" sz="1000" dirty="0"/>
              <a:t>With thanks, this pic comes from:  </a:t>
            </a:r>
            <a:r>
              <a:rPr lang="en-US" sz="1000" dirty="0">
                <a:hlinkClick r:id="rId3"/>
              </a:rPr>
              <a:t>https://www.huffingtonpost.ca/2018/11/29/indigenous-people-sage-and-smudge-kits_a_23602571/</a:t>
            </a:r>
            <a:endParaRPr lang="en-US" sz="1000" dirty="0"/>
          </a:p>
        </p:txBody>
      </p:sp>
    </p:spTree>
    <p:extLst>
      <p:ext uri="{BB962C8B-B14F-4D97-AF65-F5344CB8AC3E}">
        <p14:creationId xmlns:p14="http://schemas.microsoft.com/office/powerpoint/2010/main" val="5133415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DCE4D9F971D4C8B436E614A58D985" ma:contentTypeVersion="1" ma:contentTypeDescription="Create a new document." ma:contentTypeScope="" ma:versionID="43dd5526d2824ad65108f63be2bd647b">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45C6A59-7826-4110-BCB7-3346253FAC2E}"/>
</file>

<file path=customXml/itemProps2.xml><?xml version="1.0" encoding="utf-8"?>
<ds:datastoreItem xmlns:ds="http://schemas.openxmlformats.org/officeDocument/2006/customXml" ds:itemID="{6212BC72-419E-4054-8A9D-1F14152F7C08}"/>
</file>

<file path=customXml/itemProps3.xml><?xml version="1.0" encoding="utf-8"?>
<ds:datastoreItem xmlns:ds="http://schemas.openxmlformats.org/officeDocument/2006/customXml" ds:itemID="{3FFC598D-48CB-4B8F-9C6D-CD1E3F16F573}"/>
</file>

<file path=docProps/app.xml><?xml version="1.0" encoding="utf-8"?>
<Properties xmlns="http://schemas.openxmlformats.org/officeDocument/2006/extended-properties" xmlns:vt="http://schemas.openxmlformats.org/officeDocument/2006/docPropsVTypes">
  <Template>office theme</Template>
  <TotalTime>879</TotalTime>
  <Words>874</Words>
  <Application>Microsoft Office PowerPoint</Application>
  <PresentationFormat>Widescreen</PresentationFormat>
  <Paragraphs>94</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Outdoor Education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Titford</dc:creator>
  <cp:lastModifiedBy>Debbie MacLean</cp:lastModifiedBy>
  <cp:revision>596</cp:revision>
  <dcterms:created xsi:type="dcterms:W3CDTF">2020-04-02T15:34:46Z</dcterms:created>
  <dcterms:modified xsi:type="dcterms:W3CDTF">2020-05-14T16:25:45Z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0x0101006DFDCE4D9F971D4C8B436E614A58D985</vt:lpwstr>
  </property>
</Properties>
</file>