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0" r:id="rId5"/>
    <p:sldId id="268" r:id="rId6"/>
    <p:sldId id="256" r:id="rId7"/>
    <p:sldId id="257" r:id="rId8"/>
    <p:sldId id="275" r:id="rId9"/>
    <p:sldId id="258" r:id="rId10"/>
    <p:sldId id="259" r:id="rId11"/>
    <p:sldId id="260" r:id="rId12"/>
    <p:sldId id="273" r:id="rId13"/>
    <p:sldId id="271" r:id="rId14"/>
    <p:sldId id="262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D89606-1D5E-4643-A66A-EFF9F660213F}" v="160" dt="2020-05-20T00:42:22.4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SxBnN1KJ-A" TargetMode="External"/><Relationship Id="rId2" Type="http://schemas.openxmlformats.org/officeDocument/2006/relationships/hyperlink" Target="https://www.youtube.com/watch?v=nQVV472R0G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chenyan989.en.made-in-china.com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ZXippwOh8Q" TargetMode="External"/><Relationship Id="rId2" Type="http://schemas.openxmlformats.org/officeDocument/2006/relationships/hyperlink" Target="https://www.youtube.com/watch?v=_t2q0lsUl4k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ohmusicstudent/band-instruments/bassoon/parts-of-the-bassoon" TargetMode="External"/><Relationship Id="rId2" Type="http://schemas.openxmlformats.org/officeDocument/2006/relationships/hyperlink" Target="https://commons.wikimedia.org/wiki/File:Bassoon_parts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ouble_reed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s://www.youtube.com/watch?v=eBdadK3AKSk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omahaschoolofmusicanddance.com/our-blog/double-reed-instruments-orchestra/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ghEYA-edZA" TargetMode="External"/><Relationship Id="rId2" Type="http://schemas.openxmlformats.org/officeDocument/2006/relationships/hyperlink" Target="https://www.youtube.com/watch?v=utwBlsyK9A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isney.fandom.com/wiki/The_Sorcerer%27s_Apprentice" TargetMode="External"/><Relationship Id="rId7" Type="http://schemas.openxmlformats.org/officeDocument/2006/relationships/hyperlink" Target="https://www.youtube.com/watch?v=LpKA9n-75tQ&amp;t=1s" TargetMode="External"/><Relationship Id="rId2" Type="http://schemas.openxmlformats.org/officeDocument/2006/relationships/hyperlink" Target="https://www.youtube.com/watch?v=U4yH4B9deok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lamy.com/stock-photo-young-musicians-in-the-woodwind-section-clarinet-and-bassoon-of-the-74332797.html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196122-145C-4B3E-B150-91BBA91E58E7}"/>
              </a:ext>
            </a:extLst>
          </p:cNvPr>
          <p:cNvSpPr txBox="1"/>
          <p:nvPr/>
        </p:nvSpPr>
        <p:spPr>
          <a:xfrm>
            <a:off x="152402" y="109268"/>
            <a:ext cx="11872821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/>
              <a:t>Music Education</a:t>
            </a:r>
            <a:endParaRPr lang="en-US" sz="4000" dirty="0">
              <a:cs typeface="Calibri" panose="020F0502020204030204"/>
            </a:endParaRPr>
          </a:p>
          <a:p>
            <a:pPr algn="ctr"/>
            <a:r>
              <a:rPr lang="en-US" sz="6000" b="1" dirty="0"/>
              <a:t>Instruments of the Orchestra</a:t>
            </a:r>
          </a:p>
          <a:p>
            <a:pPr algn="ctr"/>
            <a:r>
              <a:rPr lang="en-US" sz="2800" b="1" dirty="0">
                <a:cs typeface="Calibri" panose="020F0502020204030204"/>
              </a:rPr>
              <a:t>Lesson 7 : Grades K-2</a:t>
            </a:r>
            <a:endParaRPr lang="en-US" sz="6000" b="1" dirty="0">
              <a:cs typeface="Calibri" panose="020F0502020204030204"/>
            </a:endParaRPr>
          </a:p>
        </p:txBody>
      </p:sp>
      <p:pic>
        <p:nvPicPr>
          <p:cNvPr id="6" name="Picture 6" descr="A close up of a clock&#10;&#10;Description generated with high confidence">
            <a:extLst>
              <a:ext uri="{FF2B5EF4-FFF2-40B4-BE49-F238E27FC236}">
                <a16:creationId xmlns:a16="http://schemas.microsoft.com/office/drawing/2014/main" id="{DA9F1E8C-B356-4FD1-873E-364974D9C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740" y="2315446"/>
            <a:ext cx="8249727" cy="442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4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5CCCA6-284C-46D8-941A-FB94605F8EB8}"/>
              </a:ext>
            </a:extLst>
          </p:cNvPr>
          <p:cNvSpPr txBox="1"/>
          <p:nvPr/>
        </p:nvSpPr>
        <p:spPr>
          <a:xfrm>
            <a:off x="923046" y="356683"/>
            <a:ext cx="9661439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A final short bassoon concert for you to enjoy.</a:t>
            </a:r>
          </a:p>
          <a:p>
            <a:pPr algn="ctr"/>
            <a:endParaRPr lang="en-US" sz="2800" b="1" dirty="0">
              <a:latin typeface="Arial"/>
              <a:cs typeface="Arial"/>
            </a:endParaRPr>
          </a:p>
          <a:p>
            <a:pPr algn="ctr"/>
            <a:r>
              <a:rPr lang="en-US" sz="2800" b="1" dirty="0">
                <a:latin typeface="Arial"/>
                <a:ea typeface="+mn-lt"/>
                <a:cs typeface="Arial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D9E71B-F59F-4760-A0F1-981DA7F463F8}"/>
              </a:ext>
            </a:extLst>
          </p:cNvPr>
          <p:cNvSpPr txBox="1"/>
          <p:nvPr/>
        </p:nvSpPr>
        <p:spPr>
          <a:xfrm>
            <a:off x="-187040" y="1237445"/>
            <a:ext cx="60315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Arial"/>
                <a:cs typeface="Arial"/>
              </a:rPr>
              <a:t>Disney Princess Party (5:27 min)</a:t>
            </a:r>
          </a:p>
          <a:p>
            <a:pPr algn="ctr"/>
            <a:r>
              <a:rPr lang="en-US" sz="2000" b="1" u="sng" dirty="0">
                <a:hlinkClick r:id="rId2"/>
              </a:rPr>
              <a:t>https://www.youtube.com/watch?v=nQVV472R0Go</a:t>
            </a:r>
            <a:r>
              <a:rPr lang="en-US" sz="2000" b="1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E75F2-73C9-46FA-B880-9593A77AA65A}"/>
              </a:ext>
            </a:extLst>
          </p:cNvPr>
          <p:cNvSpPr txBox="1"/>
          <p:nvPr/>
        </p:nvSpPr>
        <p:spPr>
          <a:xfrm>
            <a:off x="6095999" y="1222057"/>
            <a:ext cx="587247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Arial"/>
                <a:cs typeface="Arial"/>
              </a:rPr>
              <a:t>Bohemian Rhapsody by Queen (6:00 min)</a:t>
            </a:r>
          </a:p>
          <a:p>
            <a:pPr algn="ctr"/>
            <a:r>
              <a:rPr lang="en-US" sz="2000" b="1" u="sng" dirty="0">
                <a:hlinkClick r:id="rId3"/>
              </a:rPr>
              <a:t>https://www.youtube.com/watch?v=oSxBnN1KJ-A</a:t>
            </a:r>
            <a:endParaRPr lang="en-US" sz="2000" b="1" dirty="0"/>
          </a:p>
        </p:txBody>
      </p:sp>
      <p:pic>
        <p:nvPicPr>
          <p:cNvPr id="3074" name="Picture 2" descr="Bohemian Rhapsody Bassoon Quartet | Bassoon, Music education, Music ed">
            <a:extLst>
              <a:ext uri="{FF2B5EF4-FFF2-40B4-BE49-F238E27FC236}">
                <a16:creationId xmlns:a16="http://schemas.microsoft.com/office/drawing/2014/main" id="{D9F94111-3293-474C-86CB-51460CEF4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362986"/>
            <a:ext cx="4258554" cy="318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or those of you who are not familiar with the Bassoon, here is a ...">
            <a:extLst>
              <a:ext uri="{FF2B5EF4-FFF2-40B4-BE49-F238E27FC236}">
                <a16:creationId xmlns:a16="http://schemas.microsoft.com/office/drawing/2014/main" id="{0A6FAEAB-66BE-41F7-8CF0-73F94A8BE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46" y="2362986"/>
            <a:ext cx="4093874" cy="30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301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302C3A-EECC-447B-9255-83CD72693AFA}"/>
              </a:ext>
            </a:extLst>
          </p:cNvPr>
          <p:cNvSpPr txBox="1"/>
          <p:nvPr/>
        </p:nvSpPr>
        <p:spPr>
          <a:xfrm>
            <a:off x="3738273" y="111469"/>
            <a:ext cx="352275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 dirty="0">
                <a:latin typeface="Arial"/>
                <a:cs typeface="Arial"/>
              </a:rPr>
              <a:t>Bassoon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DF98A3-C200-4D5A-9410-FBB3278A3326}"/>
              </a:ext>
            </a:extLst>
          </p:cNvPr>
          <p:cNvSpPr txBox="1"/>
          <p:nvPr/>
        </p:nvSpPr>
        <p:spPr>
          <a:xfrm>
            <a:off x="184833" y="1328296"/>
            <a:ext cx="405601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The bassoon has a warm, smooth and sometimes deep sound.</a:t>
            </a:r>
          </a:p>
        </p:txBody>
      </p:sp>
      <p:pic>
        <p:nvPicPr>
          <p:cNvPr id="11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id="{CB1DD7C2-6A00-403E-A7EA-58BF65AFA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845" y="1127132"/>
            <a:ext cx="2487781" cy="18429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CAA0E5-21E4-4422-9BE2-8AD5F2866338}"/>
              </a:ext>
            </a:extLst>
          </p:cNvPr>
          <p:cNvSpPr txBox="1"/>
          <p:nvPr/>
        </p:nvSpPr>
        <p:spPr>
          <a:xfrm>
            <a:off x="8652845" y="2970089"/>
            <a:ext cx="327018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A bassoon is played most often in an orchestra.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7FAC84-1BD1-4420-880A-285BA7F2AECA}"/>
              </a:ext>
            </a:extLst>
          </p:cNvPr>
          <p:cNvSpPr txBox="1"/>
          <p:nvPr/>
        </p:nvSpPr>
        <p:spPr>
          <a:xfrm>
            <a:off x="4291250" y="6084958"/>
            <a:ext cx="327018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Like the oboe, the bassoon is a double reed instrument.</a:t>
            </a:r>
          </a:p>
        </p:txBody>
      </p:sp>
      <p:pic>
        <p:nvPicPr>
          <p:cNvPr id="14" name="Picture 4" descr="A picture containing meter, clock&#10;&#10;Description generated with very high confidence">
            <a:extLst>
              <a:ext uri="{FF2B5EF4-FFF2-40B4-BE49-F238E27FC236}">
                <a16:creationId xmlns:a16="http://schemas.microsoft.com/office/drawing/2014/main" id="{0D6EDB66-C7C1-4A2A-A4CC-9A6BB97E4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273" y="1281737"/>
            <a:ext cx="4376140" cy="2311490"/>
          </a:xfrm>
          <a:prstGeom prst="rect">
            <a:avLst/>
          </a:prstGeom>
        </p:spPr>
      </p:pic>
      <p:pic>
        <p:nvPicPr>
          <p:cNvPr id="16" name="Picture 2" descr="Woodwind Musical Instrument. New Product Made in China Tone C ...">
            <a:extLst>
              <a:ext uri="{FF2B5EF4-FFF2-40B4-BE49-F238E27FC236}">
                <a16:creationId xmlns:a16="http://schemas.microsoft.com/office/drawing/2014/main" id="{8AA3A91F-E95F-4CE0-8F34-8A3B66865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6" y="2203215"/>
            <a:ext cx="1786227" cy="445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DD5E5768-CE3D-4D29-8947-59405F94E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454" y="3747832"/>
            <a:ext cx="19050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mmoon C Key Bassoon Maple Wood Body Woodwind Instrument with Reed Gloves Cleaning Cloth Carrying Case">
            <a:extLst>
              <a:ext uri="{FF2B5EF4-FFF2-40B4-BE49-F238E27FC236}">
                <a16:creationId xmlns:a16="http://schemas.microsoft.com/office/drawing/2014/main" id="{0C2513B5-F917-4FF3-822A-B11C6FAD2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601" y="3866783"/>
            <a:ext cx="1958265" cy="208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BE18301-B970-4258-9937-A2C8C600F6A3}"/>
              </a:ext>
            </a:extLst>
          </p:cNvPr>
          <p:cNvSpPr txBox="1"/>
          <p:nvPr/>
        </p:nvSpPr>
        <p:spPr>
          <a:xfrm>
            <a:off x="8261642" y="6084958"/>
            <a:ext cx="327018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The </a:t>
            </a:r>
            <a:r>
              <a:rPr lang="en-US" sz="2000" b="1" dirty="0" err="1"/>
              <a:t>bocal</a:t>
            </a:r>
            <a:r>
              <a:rPr lang="en-US" sz="2000" b="1" dirty="0"/>
              <a:t> (crook) is  a unique part of the bassoon.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C9845F-5A10-4882-B784-D4242EDC21C2}"/>
              </a:ext>
            </a:extLst>
          </p:cNvPr>
          <p:cNvSpPr txBox="1"/>
          <p:nvPr/>
        </p:nvSpPr>
        <p:spPr>
          <a:xfrm>
            <a:off x="10452937" y="4541859"/>
            <a:ext cx="68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bocal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53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9499EA8-9683-4B3D-BB7E-F3ADC5FF69BA}"/>
              </a:ext>
            </a:extLst>
          </p:cNvPr>
          <p:cNvSpPr txBox="1"/>
          <p:nvPr/>
        </p:nvSpPr>
        <p:spPr>
          <a:xfrm>
            <a:off x="1014143" y="209011"/>
            <a:ext cx="1083765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2" name="Picture 4" descr="A picture containing meter, clock&#10;&#10;Description generated with very high confidence">
            <a:extLst>
              <a:ext uri="{FF2B5EF4-FFF2-40B4-BE49-F238E27FC236}">
                <a16:creationId xmlns:a16="http://schemas.microsoft.com/office/drawing/2014/main" id="{3583EA7F-E3DC-4E48-BEE4-8725ABA29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722" y="1860648"/>
            <a:ext cx="9313650" cy="4919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37D6B6-1228-41D2-8C2D-1CC65703714B}"/>
              </a:ext>
            </a:extLst>
          </p:cNvPr>
          <p:cNvSpPr txBox="1"/>
          <p:nvPr/>
        </p:nvSpPr>
        <p:spPr>
          <a:xfrm>
            <a:off x="842513" y="540589"/>
            <a:ext cx="996063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/>
              <a:t>Listen to music.   Dance to music.  Play music. </a:t>
            </a:r>
            <a:endParaRPr lang="en-US">
              <a:cs typeface="Calibri" panose="020F0502020204030204"/>
            </a:endParaRPr>
          </a:p>
          <a:p>
            <a:pPr algn="ctr"/>
            <a:r>
              <a:rPr lang="en-US" sz="3600" b="1"/>
              <a:t>Until </a:t>
            </a:r>
            <a:r>
              <a:rPr lang="en-US" sz="3600" b="1" dirty="0"/>
              <a:t>next time …....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07051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74B44933-25EC-4D37-B444-90F37865C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401" y="1060008"/>
            <a:ext cx="5144218" cy="51752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046290-A323-480D-A847-08C7842E9244}"/>
              </a:ext>
            </a:extLst>
          </p:cNvPr>
          <p:cNvSpPr txBox="1"/>
          <p:nvPr/>
        </p:nvSpPr>
        <p:spPr>
          <a:xfrm>
            <a:off x="3030498" y="95809"/>
            <a:ext cx="613100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 Review of  Lesson 6  :  Oboe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7F1102-E3E2-4054-9D96-5C3D454C9E8C}"/>
              </a:ext>
            </a:extLst>
          </p:cNvPr>
          <p:cNvSpPr txBox="1"/>
          <p:nvPr/>
        </p:nvSpPr>
        <p:spPr>
          <a:xfrm>
            <a:off x="3281481" y="1016130"/>
            <a:ext cx="3541920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An  oboe is a member of the _____________ instrument family?</a:t>
            </a: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An oboe is a _______ </a:t>
            </a:r>
          </a:p>
          <a:p>
            <a:r>
              <a:rPr lang="en-US" sz="2800" dirty="0">
                <a:cs typeface="Calibri"/>
              </a:rPr>
              <a:t>reed instrument. (Hint:  a word that means 2)</a:t>
            </a: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An oboe is usually played in this style or genre of music:</a:t>
            </a:r>
          </a:p>
          <a:p>
            <a:r>
              <a:rPr lang="en-US" sz="2800" dirty="0" err="1">
                <a:cs typeface="Calibri"/>
              </a:rPr>
              <a:t>C__a__s</a:t>
            </a:r>
            <a:r>
              <a:rPr lang="en-US" sz="2800" dirty="0">
                <a:cs typeface="Calibri"/>
              </a:rPr>
              <a:t>__ </a:t>
            </a:r>
            <a:r>
              <a:rPr lang="en-US" sz="2800" dirty="0" err="1">
                <a:cs typeface="Calibri"/>
              </a:rPr>
              <a:t>c__l</a:t>
            </a:r>
            <a:endParaRPr lang="en-US" sz="2800" dirty="0">
              <a:cs typeface="Calibri"/>
            </a:endParaRPr>
          </a:p>
        </p:txBody>
      </p:sp>
      <p:pic>
        <p:nvPicPr>
          <p:cNvPr id="6" name="Picture 2" descr="1492B STUDENT OBOE WITH LOW B KEY | Tom Lee Music">
            <a:extLst>
              <a:ext uri="{FF2B5EF4-FFF2-40B4-BE49-F238E27FC236}">
                <a16:creationId xmlns:a16="http://schemas.microsoft.com/office/drawing/2014/main" id="{47F2933C-B153-470B-8E18-1128D68D8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94" y="1865211"/>
            <a:ext cx="3139987" cy="312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36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FC20CA-58CB-43BA-9DD0-F3207C57CC38}"/>
              </a:ext>
            </a:extLst>
          </p:cNvPr>
          <p:cNvSpPr txBox="1"/>
          <p:nvPr/>
        </p:nvSpPr>
        <p:spPr>
          <a:xfrm>
            <a:off x="3574211" y="324928"/>
            <a:ext cx="515859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Instruments of </a:t>
            </a:r>
            <a:r>
              <a:rPr lang="en-US" sz="2800" b="1">
                <a:latin typeface="Arial"/>
                <a:cs typeface="Arial"/>
              </a:rPr>
              <a:t>the Orchestra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7B92DE-54F6-47E9-A27C-376057655748}"/>
              </a:ext>
            </a:extLst>
          </p:cNvPr>
          <p:cNvSpPr txBox="1"/>
          <p:nvPr/>
        </p:nvSpPr>
        <p:spPr>
          <a:xfrm>
            <a:off x="2566900" y="1287314"/>
            <a:ext cx="730082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latin typeface="Arial"/>
                <a:cs typeface="Arial"/>
              </a:rPr>
              <a:t>Lesson 7 : Bassoon</a:t>
            </a:r>
            <a:endParaRPr lang="en-US" sz="4000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id="{A83E0953-2556-497E-8E3E-28E43FBFD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230" y="2197242"/>
            <a:ext cx="6006860" cy="446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0FEBD0-BB73-4AD0-9FB1-FCDEC3249140}"/>
              </a:ext>
            </a:extLst>
          </p:cNvPr>
          <p:cNvSpPr txBox="1"/>
          <p:nvPr/>
        </p:nvSpPr>
        <p:spPr>
          <a:xfrm>
            <a:off x="2412835" y="284284"/>
            <a:ext cx="240261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Arial"/>
                <a:cs typeface="Aparajita"/>
              </a:rPr>
              <a:t>Bassoon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4D3796-8780-481E-8CB5-87A8F79B1A3D}"/>
              </a:ext>
            </a:extLst>
          </p:cNvPr>
          <p:cNvSpPr txBox="1"/>
          <p:nvPr/>
        </p:nvSpPr>
        <p:spPr>
          <a:xfrm>
            <a:off x="118236" y="1891833"/>
            <a:ext cx="7258317" cy="23391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Learning Intentions: </a:t>
            </a:r>
          </a:p>
          <a:p>
            <a:pPr algn="ctr"/>
            <a:r>
              <a:rPr lang="en-US" sz="2800" b="1" dirty="0">
                <a:latin typeface="Arial"/>
                <a:cs typeface="Arial"/>
              </a:rPr>
              <a:t> </a:t>
            </a:r>
          </a:p>
          <a:p>
            <a:pPr algn="ctr"/>
            <a:endParaRPr lang="en-US" dirty="0"/>
          </a:p>
          <a:p>
            <a:pPr algn="ctr"/>
            <a:r>
              <a:rPr lang="en-US" sz="2400" b="1" dirty="0">
                <a:latin typeface="Arial"/>
                <a:cs typeface="Arial"/>
              </a:rPr>
              <a:t>I can identify the sound of a bassoon playing.</a:t>
            </a:r>
          </a:p>
          <a:p>
            <a:pPr algn="ctr"/>
            <a:endParaRPr lang="en-US" sz="2400" b="1" dirty="0">
              <a:latin typeface="Arial"/>
              <a:cs typeface="Arial"/>
            </a:endParaRPr>
          </a:p>
          <a:p>
            <a:pPr algn="ctr"/>
            <a:r>
              <a:rPr lang="en-US" sz="2400" b="1" dirty="0">
                <a:latin typeface="Arial"/>
                <a:cs typeface="Arial"/>
              </a:rPr>
              <a:t>I can identify a bassoon.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0F6D51-CC38-45B9-8CE4-749768F84ADA}"/>
              </a:ext>
            </a:extLst>
          </p:cNvPr>
          <p:cNvSpPr txBox="1"/>
          <p:nvPr/>
        </p:nvSpPr>
        <p:spPr>
          <a:xfrm>
            <a:off x="10053289" y="6286083"/>
            <a:ext cx="222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With thanks, this pic comes from :  </a:t>
            </a:r>
            <a:r>
              <a:rPr lang="en-US" sz="900" dirty="0">
                <a:hlinkClick r:id="rId2"/>
              </a:rPr>
              <a:t>https://chenyan989.en.made-in-china.com/</a:t>
            </a:r>
            <a:endParaRPr lang="en-US" sz="900" dirty="0"/>
          </a:p>
        </p:txBody>
      </p:sp>
      <p:pic>
        <p:nvPicPr>
          <p:cNvPr id="2" name="Picture 2" descr="Woodwind Musical Instrument. New Product Made in China Tone C ...">
            <a:extLst>
              <a:ext uri="{FF2B5EF4-FFF2-40B4-BE49-F238E27FC236}">
                <a16:creationId xmlns:a16="http://schemas.microsoft.com/office/drawing/2014/main" id="{72D30FA0-E25F-4410-AC5A-1AB6D9985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554" y="92506"/>
            <a:ext cx="2676735" cy="667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45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0FEBD0-BB73-4AD0-9FB1-FCDEC3249140}"/>
              </a:ext>
            </a:extLst>
          </p:cNvPr>
          <p:cNvSpPr txBox="1"/>
          <p:nvPr/>
        </p:nvSpPr>
        <p:spPr>
          <a:xfrm>
            <a:off x="258417" y="307646"/>
            <a:ext cx="11675165" cy="24314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parajita"/>
              </a:rPr>
              <a:t>Watch these videos to </a:t>
            </a:r>
          </a:p>
          <a:p>
            <a:pPr algn="ctr"/>
            <a:r>
              <a:rPr lang="en-US" sz="2800" b="1" dirty="0">
                <a:latin typeface="Arial"/>
                <a:cs typeface="Aparajita"/>
              </a:rPr>
              <a:t>hear what a bassoon sounds like,</a:t>
            </a:r>
          </a:p>
          <a:p>
            <a:pPr algn="ctr"/>
            <a:r>
              <a:rPr lang="en-US" sz="2800" b="1" dirty="0">
                <a:latin typeface="Arial"/>
                <a:cs typeface="Aparajita"/>
              </a:rPr>
              <a:t>and see how it is played.</a:t>
            </a:r>
          </a:p>
          <a:p>
            <a:pPr algn="ctr"/>
            <a:endParaRPr lang="en-US" sz="2800" b="1" dirty="0">
              <a:latin typeface="Arial"/>
              <a:cs typeface="Aparajita"/>
            </a:endParaRPr>
          </a:p>
          <a:p>
            <a:r>
              <a:rPr lang="en-US" sz="2000" dirty="0">
                <a:hlinkClick r:id="rId2"/>
              </a:rPr>
              <a:t>https://www.youtube.com/watch?v=_t2q0lsUl4k</a:t>
            </a:r>
            <a:r>
              <a:rPr lang="en-US" sz="2000" dirty="0"/>
              <a:t>                      </a:t>
            </a:r>
            <a:r>
              <a:rPr lang="en-US" u="sng" dirty="0">
                <a:hlinkClick r:id="rId3"/>
              </a:rPr>
              <a:t>https://www.youtube.com/watch?v=XZXippwOh8Q</a:t>
            </a:r>
            <a:endParaRPr lang="en-US" dirty="0"/>
          </a:p>
          <a:p>
            <a:endParaRPr lang="en-US" sz="2000" b="1" dirty="0">
              <a:latin typeface="Arial"/>
              <a:cs typeface="Aparajita"/>
            </a:endParaRPr>
          </a:p>
        </p:txBody>
      </p:sp>
      <p:pic>
        <p:nvPicPr>
          <p:cNvPr id="2" name="Picture 2" descr="Bumble Bee - YouTube">
            <a:extLst>
              <a:ext uri="{FF2B5EF4-FFF2-40B4-BE49-F238E27FC236}">
                <a16:creationId xmlns:a16="http://schemas.microsoft.com/office/drawing/2014/main" id="{80DA6651-DCBB-4672-A2BE-2DDBAE4B6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87" y="2739081"/>
            <a:ext cx="4253946" cy="318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What does a bassoon sound like? (Ode to Joy) - YouTube">
            <a:extLst>
              <a:ext uri="{FF2B5EF4-FFF2-40B4-BE49-F238E27FC236}">
                <a16:creationId xmlns:a16="http://schemas.microsoft.com/office/drawing/2014/main" id="{EAC0948F-5DBC-4B4A-862F-900624746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4" y="2862883"/>
            <a:ext cx="5418454" cy="303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56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469051-6764-4248-B0DC-C1C756131036}"/>
              </a:ext>
            </a:extLst>
          </p:cNvPr>
          <p:cNvSpPr txBox="1"/>
          <p:nvPr/>
        </p:nvSpPr>
        <p:spPr>
          <a:xfrm>
            <a:off x="2837741" y="240110"/>
            <a:ext cx="6516518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Arial"/>
                <a:cs typeface="Arial"/>
              </a:rPr>
              <a:t>There are 5 main parts of a bassoon.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5E6907-DC85-491A-BB1A-C30727DC1F55}"/>
              </a:ext>
            </a:extLst>
          </p:cNvPr>
          <p:cNvSpPr txBox="1"/>
          <p:nvPr/>
        </p:nvSpPr>
        <p:spPr>
          <a:xfrm>
            <a:off x="0" y="6257836"/>
            <a:ext cx="31558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With thanks, this pic comes from:  </a:t>
            </a:r>
            <a:r>
              <a:rPr lang="en-US" sz="1100" dirty="0">
                <a:hlinkClick r:id="rId2"/>
              </a:rPr>
              <a:t>https://commons.wikimedia.org/wiki/File:Bassoon_parts.jpg</a:t>
            </a:r>
            <a:endParaRPr lang="en-US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E754FE-8E46-4C48-A118-90D64D5B771B}"/>
              </a:ext>
            </a:extLst>
          </p:cNvPr>
          <p:cNvSpPr txBox="1"/>
          <p:nvPr/>
        </p:nvSpPr>
        <p:spPr>
          <a:xfrm>
            <a:off x="6903161" y="5212094"/>
            <a:ext cx="51188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With thanks, this pic comes from:  </a:t>
            </a:r>
            <a:r>
              <a:rPr lang="en-US" sz="1100" dirty="0">
                <a:hlinkClick r:id="rId3"/>
              </a:rPr>
              <a:t>https://sites.google.com/site/ohmusicstudent/band-instruments/bassoon/parts-of-the-bassoon</a:t>
            </a:r>
            <a:endParaRPr lang="en-US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DCFD8B-E679-4932-B656-2C9895EB3D78}"/>
              </a:ext>
            </a:extLst>
          </p:cNvPr>
          <p:cNvSpPr txBox="1"/>
          <p:nvPr/>
        </p:nvSpPr>
        <p:spPr>
          <a:xfrm>
            <a:off x="3325820" y="1411053"/>
            <a:ext cx="343378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Look carefully at each picture.  </a:t>
            </a:r>
          </a:p>
          <a:p>
            <a:endParaRPr lang="en-US" sz="2000" b="1" dirty="0">
              <a:latin typeface="Arial"/>
              <a:cs typeface="Arial"/>
            </a:endParaRPr>
          </a:p>
          <a:p>
            <a:r>
              <a:rPr lang="en-US" sz="2000" b="1" dirty="0">
                <a:latin typeface="Arial"/>
                <a:cs typeface="Arial"/>
              </a:rPr>
              <a:t>Name each part:</a:t>
            </a:r>
          </a:p>
          <a:p>
            <a:endParaRPr lang="en-US" sz="2000" b="1" dirty="0">
              <a:latin typeface="Arial"/>
              <a:cs typeface="Arial"/>
            </a:endParaRPr>
          </a:p>
          <a:p>
            <a:pPr marL="457200" indent="-457200">
              <a:buAutoNum type="alphaLcPeriod"/>
            </a:pPr>
            <a:r>
              <a:rPr lang="en-US" sz="2000" b="1" dirty="0">
                <a:latin typeface="Arial"/>
                <a:cs typeface="Arial"/>
              </a:rPr>
              <a:t>b__ __ l joint</a:t>
            </a:r>
          </a:p>
          <a:p>
            <a:endParaRPr lang="en-US" sz="2000" b="1" dirty="0">
              <a:latin typeface="Arial"/>
              <a:cs typeface="Arial"/>
            </a:endParaRPr>
          </a:p>
          <a:p>
            <a:pPr marL="457200" indent="-457200">
              <a:buAutoNum type="alphaLcPeriod" startAt="2"/>
            </a:pPr>
            <a:r>
              <a:rPr lang="en-US" sz="2000" b="1" dirty="0">
                <a:latin typeface="Arial"/>
                <a:cs typeface="Arial"/>
              </a:rPr>
              <a:t>b__ __s joint</a:t>
            </a:r>
          </a:p>
          <a:p>
            <a:pPr marL="457200" indent="-457200">
              <a:buAutoNum type="alphaLcPeriod" startAt="2"/>
            </a:pPr>
            <a:endParaRPr lang="en-US" sz="2000" b="1" dirty="0">
              <a:latin typeface="Arial"/>
              <a:cs typeface="Arial"/>
            </a:endParaRPr>
          </a:p>
          <a:p>
            <a:pPr marL="457200" indent="-457200">
              <a:buAutoNum type="alphaLcPeriod" startAt="3"/>
            </a:pPr>
            <a:r>
              <a:rPr lang="en-US" sz="2000" b="1" dirty="0">
                <a:latin typeface="Arial"/>
                <a:cs typeface="Arial"/>
              </a:rPr>
              <a:t>b__ __t  joint</a:t>
            </a:r>
          </a:p>
          <a:p>
            <a:pPr marL="457200" indent="-457200">
              <a:buAutoNum type="alphaLcPeriod" startAt="3"/>
            </a:pPr>
            <a:endParaRPr lang="en-US" sz="2000" b="1" dirty="0">
              <a:latin typeface="Arial"/>
              <a:cs typeface="Arial"/>
            </a:endParaRPr>
          </a:p>
          <a:p>
            <a:pPr marL="457200" indent="-457200">
              <a:buAutoNum type="alphaLcPeriod" startAt="4"/>
            </a:pPr>
            <a:r>
              <a:rPr lang="en-US" sz="2000" b="1" dirty="0">
                <a:latin typeface="Arial"/>
                <a:cs typeface="Arial"/>
              </a:rPr>
              <a:t>t__ __ __r joint</a:t>
            </a:r>
          </a:p>
          <a:p>
            <a:pPr marL="457200" indent="-457200">
              <a:buAutoNum type="alphaLcPeriod" startAt="4"/>
            </a:pPr>
            <a:endParaRPr lang="en-US" sz="2000" b="1" dirty="0">
              <a:latin typeface="Arial"/>
              <a:cs typeface="Arial"/>
            </a:endParaRPr>
          </a:p>
          <a:p>
            <a:r>
              <a:rPr lang="en-US" sz="2000" b="1" dirty="0">
                <a:latin typeface="Arial"/>
                <a:cs typeface="Arial"/>
              </a:rPr>
              <a:t>e.   b__ __ __l (or crook)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B7A0DA-B625-406F-A5FE-9716D5AE4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39" y="1162169"/>
            <a:ext cx="2985942" cy="509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arts of the Bassoon - ohmusic">
            <a:extLst>
              <a:ext uri="{FF2B5EF4-FFF2-40B4-BE49-F238E27FC236}">
                <a16:creationId xmlns:a16="http://schemas.microsoft.com/office/drawing/2014/main" id="{E11348CB-13BE-42C1-AADE-00F22521D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162" y="1509204"/>
            <a:ext cx="5118899" cy="353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87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9C06D7-D83E-480E-88C6-A38F3A73858F}"/>
              </a:ext>
            </a:extLst>
          </p:cNvPr>
          <p:cNvSpPr txBox="1"/>
          <p:nvPr/>
        </p:nvSpPr>
        <p:spPr>
          <a:xfrm>
            <a:off x="518837" y="107667"/>
            <a:ext cx="1065074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/>
              <a:t>A bassoon is a double reed instrument. </a:t>
            </a:r>
            <a:endParaRPr lang="en-US" sz="2800" b="1" dirty="0">
              <a:latin typeface="Arial"/>
              <a:cs typeface="Arial"/>
            </a:endParaRPr>
          </a:p>
          <a:p>
            <a:pPr algn="ctr"/>
            <a:r>
              <a:rPr lang="en-US" dirty="0">
                <a:ea typeface="+mn-lt"/>
                <a:cs typeface="+mn-lt"/>
              </a:rPr>
              <a:t> </a:t>
            </a:r>
          </a:p>
          <a:p>
            <a:pPr algn="ctr"/>
            <a:endParaRPr lang="en-US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28AC8-DCEA-414E-8ECF-5C45BD72D7D9}"/>
              </a:ext>
            </a:extLst>
          </p:cNvPr>
          <p:cNvSpPr txBox="1"/>
          <p:nvPr/>
        </p:nvSpPr>
        <p:spPr>
          <a:xfrm>
            <a:off x="4680739" y="771364"/>
            <a:ext cx="7142917" cy="197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Like the oboe, a bassoon is also a double reed instrument.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If you want to know more about the difference between a bassoon and an oboe, check out this video: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hlinkClick r:id="rId2"/>
              </a:rPr>
              <a:t>https://www.youtube.com/watch?v=eBdadK3AKSk</a:t>
            </a: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D7B5F6-78FD-4B73-94C8-D0F072BE51D4}"/>
              </a:ext>
            </a:extLst>
          </p:cNvPr>
          <p:cNvSpPr txBox="1"/>
          <p:nvPr/>
        </p:nvSpPr>
        <p:spPr>
          <a:xfrm>
            <a:off x="101145" y="3090445"/>
            <a:ext cx="3105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comes from: </a:t>
            </a:r>
            <a:r>
              <a:rPr lang="en-US" sz="1000" dirty="0">
                <a:hlinkClick r:id="rId3"/>
              </a:rPr>
              <a:t>https://en.wikipedia.org/wiki/Double_reed</a:t>
            </a:r>
            <a:endParaRPr lang="en-US" sz="1000" dirty="0"/>
          </a:p>
        </p:txBody>
      </p:sp>
      <p:sp>
        <p:nvSpPr>
          <p:cNvPr id="4" name="AutoShape 2" descr="Kessler Custom Artist Oboe Reed">
            <a:extLst>
              <a:ext uri="{FF2B5EF4-FFF2-40B4-BE49-F238E27FC236}">
                <a16:creationId xmlns:a16="http://schemas.microsoft.com/office/drawing/2014/main" id="{69F97C04-0E09-4C02-9686-F3BBA4946F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628253F2-0831-47F6-A30D-4469368A5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18" y="761425"/>
            <a:ext cx="19050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Oboe &amp; Bassoon | The Double Reed Instruments of the Orchestra | OSMD">
            <a:extLst>
              <a:ext uri="{FF2B5EF4-FFF2-40B4-BE49-F238E27FC236}">
                <a16:creationId xmlns:a16="http://schemas.microsoft.com/office/drawing/2014/main" id="{B2C7C0CF-9443-480D-961F-9C5D1AFF9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4" y="3871355"/>
            <a:ext cx="4189247" cy="209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C5F37F-D1F6-417C-AC94-FD9BCCE69ADB}"/>
              </a:ext>
            </a:extLst>
          </p:cNvPr>
          <p:cNvSpPr txBox="1"/>
          <p:nvPr/>
        </p:nvSpPr>
        <p:spPr>
          <a:xfrm>
            <a:off x="93444" y="6113140"/>
            <a:ext cx="4196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comes from: </a:t>
            </a:r>
            <a:r>
              <a:rPr lang="en-US" sz="1000" dirty="0">
                <a:hlinkClick r:id="rId6"/>
              </a:rPr>
              <a:t>https://www.omahaschoolofmusicanddance.com/our-blog/double-reed-instruments-orchestra/</a:t>
            </a:r>
            <a:endParaRPr lang="en-US" sz="1000" dirty="0"/>
          </a:p>
        </p:txBody>
      </p:sp>
      <p:pic>
        <p:nvPicPr>
          <p:cNvPr id="4104" name="Picture 8" descr="Boss Bassoon - YouTube">
            <a:extLst>
              <a:ext uri="{FF2B5EF4-FFF2-40B4-BE49-F238E27FC236}">
                <a16:creationId xmlns:a16="http://schemas.microsoft.com/office/drawing/2014/main" id="{67067922-566E-4538-AD64-EE5BC9FC7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80" y="3130001"/>
            <a:ext cx="5891233" cy="330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CF1AC7-0C9A-42A6-BFCB-545074B67762}"/>
              </a:ext>
            </a:extLst>
          </p:cNvPr>
          <p:cNvSpPr txBox="1"/>
          <p:nvPr/>
        </p:nvSpPr>
        <p:spPr>
          <a:xfrm>
            <a:off x="2905082" y="5178092"/>
            <a:ext cx="1351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Oboe Reed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9593B0-B457-4CC0-B833-1835E0893E1D}"/>
              </a:ext>
            </a:extLst>
          </p:cNvPr>
          <p:cNvSpPr txBox="1"/>
          <p:nvPr/>
        </p:nvSpPr>
        <p:spPr>
          <a:xfrm>
            <a:off x="361718" y="5178092"/>
            <a:ext cx="1625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Bassoon Reed</a:t>
            </a:r>
          </a:p>
        </p:txBody>
      </p:sp>
    </p:spTree>
    <p:extLst>
      <p:ext uri="{BB962C8B-B14F-4D97-AF65-F5344CB8AC3E}">
        <p14:creationId xmlns:p14="http://schemas.microsoft.com/office/powerpoint/2010/main" val="120737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A7E3778-DB06-40F1-B822-4C9D587D2C8B}"/>
              </a:ext>
            </a:extLst>
          </p:cNvPr>
          <p:cNvSpPr txBox="1"/>
          <p:nvPr/>
        </p:nvSpPr>
        <p:spPr>
          <a:xfrm>
            <a:off x="718003" y="44376"/>
            <a:ext cx="1094036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Arial"/>
                <a:cs typeface="Arial"/>
              </a:rPr>
              <a:t>Here are some videos with musicians playing bassoon.</a:t>
            </a:r>
          </a:p>
          <a:p>
            <a:pPr algn="ctr"/>
            <a:r>
              <a:rPr lang="en-US" sz="3200" b="1" dirty="0">
                <a:latin typeface="Arial"/>
                <a:cs typeface="Arial"/>
              </a:rPr>
              <a:t>Do you recognize these compositions?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6A698B-0EDD-486C-9D18-495C327105A4}"/>
              </a:ext>
            </a:extLst>
          </p:cNvPr>
          <p:cNvSpPr/>
          <p:nvPr/>
        </p:nvSpPr>
        <p:spPr>
          <a:xfrm>
            <a:off x="834190" y="2407906"/>
            <a:ext cx="501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https://www.youtube.com/watch?v=utwBlsyK9As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542C7-B2E7-494D-B10E-D4F34F673820}"/>
              </a:ext>
            </a:extLst>
          </p:cNvPr>
          <p:cNvSpPr/>
          <p:nvPr/>
        </p:nvSpPr>
        <p:spPr>
          <a:xfrm>
            <a:off x="7099563" y="2357101"/>
            <a:ext cx="5671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3"/>
              </a:rPr>
              <a:t>https://www.youtube.com/watch?v=XghEYA-edZA</a:t>
            </a:r>
            <a:r>
              <a:rPr lang="en-US" dirty="0"/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FF5F24-81FB-40BD-9329-DB0F11DF376D}"/>
              </a:ext>
            </a:extLst>
          </p:cNvPr>
          <p:cNvSpPr/>
          <p:nvPr/>
        </p:nvSpPr>
        <p:spPr>
          <a:xfrm>
            <a:off x="1046224" y="1688699"/>
            <a:ext cx="4301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Catina</a:t>
            </a:r>
            <a:r>
              <a:rPr lang="en-US" sz="2800" dirty="0"/>
              <a:t> Band from Star Wars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10361B-A2DB-4307-A8D7-DD07C1BE5680}"/>
              </a:ext>
            </a:extLst>
          </p:cNvPr>
          <p:cNvSpPr/>
          <p:nvPr/>
        </p:nvSpPr>
        <p:spPr>
          <a:xfrm>
            <a:off x="7386689" y="1688699"/>
            <a:ext cx="4023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Havana by Camillo Cabello</a:t>
            </a:r>
          </a:p>
        </p:txBody>
      </p:sp>
      <p:pic>
        <p:nvPicPr>
          <p:cNvPr id="2052" name="Picture 4" descr="Image result for boulder bassoon quartet cantina band from star wars">
            <a:extLst>
              <a:ext uri="{FF2B5EF4-FFF2-40B4-BE49-F238E27FC236}">
                <a16:creationId xmlns:a16="http://schemas.microsoft.com/office/drawing/2014/main" id="{93B7E5B0-A054-49BA-B198-74B9CD22C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19" y="3223590"/>
            <a:ext cx="4639948" cy="260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Havana by Camillo Cabello mighty winds bassoon quartet photograph">
            <a:extLst>
              <a:ext uri="{FF2B5EF4-FFF2-40B4-BE49-F238E27FC236}">
                <a16:creationId xmlns:a16="http://schemas.microsoft.com/office/drawing/2014/main" id="{C078C31D-8E87-4B6F-868B-A4342772C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563" y="3223590"/>
            <a:ext cx="4648714" cy="260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009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3955AE-18D9-4300-988C-DF25C7258A0F}"/>
              </a:ext>
            </a:extLst>
          </p:cNvPr>
          <p:cNvSpPr txBox="1"/>
          <p:nvPr/>
        </p:nvSpPr>
        <p:spPr>
          <a:xfrm>
            <a:off x="353246" y="84681"/>
            <a:ext cx="110523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 bassoon is usually played with an orchestra.</a:t>
            </a:r>
          </a:p>
          <a:p>
            <a:pPr algn="ctr"/>
            <a:r>
              <a:rPr lang="en-US" sz="4000" b="1" dirty="0"/>
              <a:t>Here is the </a:t>
            </a:r>
            <a:r>
              <a:rPr lang="en-US" sz="4000" b="1" dirty="0" err="1"/>
              <a:t>Sourcere’s</a:t>
            </a:r>
            <a:r>
              <a:rPr lang="en-US" sz="4000" b="1" dirty="0"/>
              <a:t> Apprentice by P. </a:t>
            </a:r>
            <a:r>
              <a:rPr lang="en-US" sz="4000" b="1" dirty="0" err="1"/>
              <a:t>Dukas</a:t>
            </a:r>
            <a:endParaRPr lang="en-US" sz="4000" b="1" dirty="0"/>
          </a:p>
          <a:p>
            <a:pPr algn="ctr"/>
            <a:r>
              <a:rPr lang="en-US" sz="3200" b="1" u="sng" dirty="0">
                <a:hlinkClick r:id="rId2"/>
              </a:rPr>
              <a:t>https://www.youtube.com/watch?v=U4yH4B9deok</a:t>
            </a:r>
            <a:r>
              <a:rPr lang="en-US" sz="3200" b="1" dirty="0"/>
              <a:t> (10 min)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1D1EA1-8118-4208-B205-696E67A3DEF8}"/>
              </a:ext>
            </a:extLst>
          </p:cNvPr>
          <p:cNvSpPr txBox="1"/>
          <p:nvPr/>
        </p:nvSpPr>
        <p:spPr>
          <a:xfrm>
            <a:off x="6339400" y="6137000"/>
            <a:ext cx="3887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from:   </a:t>
            </a:r>
            <a:r>
              <a:rPr lang="en-US" sz="1000" dirty="0">
                <a:hlinkClick r:id="rId3"/>
              </a:rPr>
              <a:t>https://disney.fandom.com/wiki/The_Sorcerer%27s_Apprentice</a:t>
            </a:r>
            <a:endParaRPr lang="en-US" sz="1000" dirty="0"/>
          </a:p>
        </p:txBody>
      </p:sp>
      <p:pic>
        <p:nvPicPr>
          <p:cNvPr id="1034" name="Picture 10" descr="Young musicians in the woodwind section (clarinet and bassoon) of ...">
            <a:extLst>
              <a:ext uri="{FF2B5EF4-FFF2-40B4-BE49-F238E27FC236}">
                <a16:creationId xmlns:a16="http://schemas.microsoft.com/office/drawing/2014/main" id="{707EB626-4D20-463B-BE3A-DC6A9BAD4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61" y="1967947"/>
            <a:ext cx="2552074" cy="410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he Sorcerer's Apprentice | Disney Wiki | Fandom">
            <a:extLst>
              <a:ext uri="{FF2B5EF4-FFF2-40B4-BE49-F238E27FC236}">
                <a16:creationId xmlns:a16="http://schemas.microsoft.com/office/drawing/2014/main" id="{A88370CC-865A-4624-9EFD-C0E4FBC29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400" y="3137619"/>
            <a:ext cx="3887450" cy="293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2760BD-D859-4E92-8646-DF29408FCE69}"/>
              </a:ext>
            </a:extLst>
          </p:cNvPr>
          <p:cNvSpPr txBox="1"/>
          <p:nvPr/>
        </p:nvSpPr>
        <p:spPr>
          <a:xfrm>
            <a:off x="611663" y="6221895"/>
            <a:ext cx="3887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from:   </a:t>
            </a:r>
            <a:r>
              <a:rPr lang="en-US" sz="1000" dirty="0">
                <a:hlinkClick r:id="rId6"/>
              </a:rPr>
              <a:t>https://www.alamy.com/stock-photo-young-musicians-in-the-woodwind-section-clarinet-and-bassoon-of-the-74332797.html</a:t>
            </a:r>
            <a:endParaRPr lang="en-US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8A949D-A6BE-4E2A-96BC-10981778C742}"/>
              </a:ext>
            </a:extLst>
          </p:cNvPr>
          <p:cNvSpPr txBox="1"/>
          <p:nvPr/>
        </p:nvSpPr>
        <p:spPr>
          <a:xfrm>
            <a:off x="4844186" y="2149759"/>
            <a:ext cx="6877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Click here to see a short cartoon with the same music.</a:t>
            </a:r>
          </a:p>
          <a:p>
            <a:pPr algn="ctr"/>
            <a:r>
              <a:rPr lang="en-US" u="sng" dirty="0">
                <a:hlinkClick r:id="rId7"/>
              </a:rPr>
              <a:t>https://www.youtube.com/watch?v=LpKA9n-75tQ&amp;t=1s</a:t>
            </a:r>
            <a:r>
              <a:rPr lang="en-US" dirty="0"/>
              <a:t>  (3 min)</a:t>
            </a:r>
          </a:p>
        </p:txBody>
      </p:sp>
    </p:spTree>
    <p:extLst>
      <p:ext uri="{BB962C8B-B14F-4D97-AF65-F5344CB8AC3E}">
        <p14:creationId xmlns:p14="http://schemas.microsoft.com/office/powerpoint/2010/main" val="411698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6B8A1D01519F4D9B42F859438EAB6C" ma:contentTypeVersion="1" ma:contentTypeDescription="Create a new document." ma:contentTypeScope="" ma:versionID="22ec54e68b94b63ac97948c45465759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5d3c2ff1dfae606d6f8168c38786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445AC10-7B4F-4E06-AD41-65FEB6B9B5D3}"/>
</file>

<file path=customXml/itemProps2.xml><?xml version="1.0" encoding="utf-8"?>
<ds:datastoreItem xmlns:ds="http://schemas.openxmlformats.org/officeDocument/2006/customXml" ds:itemID="{CAB98EB2-873D-4050-A877-B956DD9C275D}"/>
</file>

<file path=customXml/itemProps3.xml><?xml version="1.0" encoding="utf-8"?>
<ds:datastoreItem xmlns:ds="http://schemas.openxmlformats.org/officeDocument/2006/customXml" ds:itemID="{1719639E-C7F6-4AA9-BC7B-29CCC60D525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1095</TotalTime>
  <Words>603</Words>
  <Application>Microsoft Office PowerPoint</Application>
  <PresentationFormat>Widescreen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Titford</dc:creator>
  <cp:lastModifiedBy>Debbie MacLean</cp:lastModifiedBy>
  <cp:revision>1451</cp:revision>
  <dcterms:created xsi:type="dcterms:W3CDTF">2020-04-03T18:10:04Z</dcterms:created>
  <dcterms:modified xsi:type="dcterms:W3CDTF">2020-05-26T19:22:56Z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0x010100686B8A1D01519F4D9B42F859438EAB6C</vt:lpwstr>
  </property>
</Properties>
</file>