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8" r:id="rId6"/>
    <p:sldId id="256" r:id="rId7"/>
    <p:sldId id="257" r:id="rId8"/>
    <p:sldId id="275" r:id="rId9"/>
    <p:sldId id="258" r:id="rId10"/>
    <p:sldId id="259" r:id="rId11"/>
    <p:sldId id="273" r:id="rId12"/>
    <p:sldId id="260" r:id="rId13"/>
    <p:sldId id="274" r:id="rId14"/>
    <p:sldId id="271" r:id="rId15"/>
    <p:sldId id="262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21A9D-E597-4277-BD0B-7709A7E165C7}" v="6" dt="2020-05-12T21:20:55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x463zoWpiVI&amp;list=RD-rh8gMvzPw0&amp;index=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neartamerica.com/featured/riverwalk-by-sunrise-deroche-dave-kennedy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9s2-x40HvH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goeYNLK_0X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omleemusic.ca/3332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6ljKY_DYXw" TargetMode="External"/><Relationship Id="rId2" Type="http://schemas.openxmlformats.org/officeDocument/2006/relationships/hyperlink" Target="https://www.youtube.com/watch?v=8nNilTdpDi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alamy.com/music-instruments-oboe-different-parts-wind-instrument-image798593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stockphoto.com/ca/photo/oboe-reed-mouthpiece-for-double-reed-musical-instrument-gm172189718-2730426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gWe6av1lag" TargetMode="External"/><Relationship Id="rId2" Type="http://schemas.openxmlformats.org/officeDocument/2006/relationships/hyperlink" Target="https://www.youtube.com/watch?v=YUhVwJqial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hyperlink" Target="https://www.kesslerandsons.com/product/kessler-custom-artist-series-oboe-ree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2WJhax7Jmx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n-K6g2rQN8&amp;list=TLPQMTIwNTIwMjDjFBUPqlgEuA&amp;index=1" TargetMode="External"/><Relationship Id="rId2" Type="http://schemas.openxmlformats.org/officeDocument/2006/relationships/hyperlink" Target="https://www.youtube.com/watch?v=xl8GGmedWl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96122-145C-4B3E-B150-91BBA91E58E7}"/>
              </a:ext>
            </a:extLst>
          </p:cNvPr>
          <p:cNvSpPr txBox="1"/>
          <p:nvPr/>
        </p:nvSpPr>
        <p:spPr>
          <a:xfrm>
            <a:off x="152402" y="109268"/>
            <a:ext cx="1187282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Music Education</a:t>
            </a:r>
            <a:endParaRPr lang="en-US" sz="4000" dirty="0">
              <a:cs typeface="Calibri" panose="020F0502020204030204"/>
            </a:endParaRPr>
          </a:p>
          <a:p>
            <a:pPr algn="ctr"/>
            <a:r>
              <a:rPr lang="en-US" sz="6000" b="1" dirty="0"/>
              <a:t>Instruments of the Orchestra</a:t>
            </a:r>
          </a:p>
          <a:p>
            <a:pPr algn="ctr"/>
            <a:r>
              <a:rPr lang="en-US" sz="2800" b="1" dirty="0">
                <a:cs typeface="Calibri" panose="020F0502020204030204"/>
              </a:rPr>
              <a:t>Lesson 6 : Grades K-2</a:t>
            </a:r>
            <a:endParaRPr lang="en-US" sz="6000" b="1" dirty="0">
              <a:cs typeface="Calibri" panose="020F0502020204030204"/>
            </a:endParaRPr>
          </a:p>
        </p:txBody>
      </p:sp>
      <p:pic>
        <p:nvPicPr>
          <p:cNvPr id="6" name="Picture 6" descr="A close up of a clock&#10;&#10;Description generated with high confidence">
            <a:extLst>
              <a:ext uri="{FF2B5EF4-FFF2-40B4-BE49-F238E27FC236}">
                <a16:creationId xmlns:a16="http://schemas.microsoft.com/office/drawing/2014/main" id="{DA9F1E8C-B356-4FD1-873E-364974D9C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40" y="2315446"/>
            <a:ext cx="8249727" cy="44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74AC5F-D8B7-49D8-A580-6B87886EF85A}"/>
              </a:ext>
            </a:extLst>
          </p:cNvPr>
          <p:cNvSpPr/>
          <p:nvPr/>
        </p:nvSpPr>
        <p:spPr>
          <a:xfrm>
            <a:off x="247091" y="230748"/>
            <a:ext cx="11697819" cy="1729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is a famous piece called “Morning Mood”.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part of a longer composition called “Peer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Gynt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by Edvard Grieg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hlinkClick r:id="rId2"/>
              </a:rPr>
              <a:t>https://www.youtube.com/watch?v=x463zoWpiVI&amp;list=RD-rh8gMvzPw0&amp;index=3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0CF2A-DDDA-49E0-8B88-33A7E5C17C04}"/>
              </a:ext>
            </a:extLst>
          </p:cNvPr>
          <p:cNvSpPr txBox="1"/>
          <p:nvPr/>
        </p:nvSpPr>
        <p:spPr>
          <a:xfrm>
            <a:off x="902322" y="2063606"/>
            <a:ext cx="10093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Can you hear when the oboe is playing?</a:t>
            </a:r>
          </a:p>
          <a:p>
            <a:pPr algn="ctr"/>
            <a:r>
              <a:rPr lang="en-US" sz="2800" b="1" dirty="0"/>
              <a:t>What other wind instruments do you hear?</a:t>
            </a:r>
          </a:p>
        </p:txBody>
      </p:sp>
      <p:pic>
        <p:nvPicPr>
          <p:cNvPr id="7170" name="Picture 2" descr="Riverwalk By Sunrise Deroche Photograph by Dave Kennedy">
            <a:extLst>
              <a:ext uri="{FF2B5EF4-FFF2-40B4-BE49-F238E27FC236}">
                <a16:creationId xmlns:a16="http://schemas.microsoft.com/office/drawing/2014/main" id="{8CCB4796-6819-41D6-82FD-6058C3743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51" y="3142023"/>
            <a:ext cx="5955135" cy="334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E2798D-E97E-4802-86F5-4A77CE4996DA}"/>
              </a:ext>
            </a:extLst>
          </p:cNvPr>
          <p:cNvSpPr txBox="1"/>
          <p:nvPr/>
        </p:nvSpPr>
        <p:spPr>
          <a:xfrm>
            <a:off x="8926686" y="5382136"/>
            <a:ext cx="20128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 </a:t>
            </a:r>
            <a:r>
              <a:rPr lang="en-US" sz="1100" dirty="0">
                <a:hlinkClick r:id="rId4"/>
              </a:rPr>
              <a:t>https://fineartamerica.com/featured/riverwalk-by-sunrise-deroche-dave-kennedy.html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37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CCCA6-284C-46D8-941A-FB94605F8EB8}"/>
              </a:ext>
            </a:extLst>
          </p:cNvPr>
          <p:cNvSpPr txBox="1"/>
          <p:nvPr/>
        </p:nvSpPr>
        <p:spPr>
          <a:xfrm>
            <a:off x="923046" y="356683"/>
            <a:ext cx="966143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A final short oboe concert for you to enjoy.</a:t>
            </a: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ea typeface="+mn-lt"/>
                <a:cs typeface="Arial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9E71B-F59F-4760-A0F1-981DA7F463F8}"/>
              </a:ext>
            </a:extLst>
          </p:cNvPr>
          <p:cNvSpPr txBox="1"/>
          <p:nvPr/>
        </p:nvSpPr>
        <p:spPr>
          <a:xfrm>
            <a:off x="2347266" y="3846527"/>
            <a:ext cx="68992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Hedwig’s Theme from Harry Potter (5:32 min)</a:t>
            </a:r>
          </a:p>
          <a:p>
            <a:pPr algn="ctr"/>
            <a:r>
              <a:rPr lang="en-US" sz="2400" u="sng" dirty="0">
                <a:hlinkClick r:id="rId2"/>
              </a:rPr>
              <a:t>https://www.youtube.com/watch?v=9s2-x40HvHU</a:t>
            </a:r>
            <a:endParaRPr lang="en-US" sz="2400" dirty="0"/>
          </a:p>
        </p:txBody>
      </p:sp>
      <p:pic>
        <p:nvPicPr>
          <p:cNvPr id="8196" name="Picture 4" descr="Oboenkalsse Weimar - Bohemian Rhapsody Oboe, Cor anglais &amp; Piano ...">
            <a:extLst>
              <a:ext uri="{FF2B5EF4-FFF2-40B4-BE49-F238E27FC236}">
                <a16:creationId xmlns:a16="http://schemas.microsoft.com/office/drawing/2014/main" id="{8F1DFD3B-4339-45BB-B1F6-12E5D2F5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111" y="1880177"/>
            <a:ext cx="3297307" cy="184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2E75F2-73C9-46FA-B880-9593A77AA65A}"/>
              </a:ext>
            </a:extLst>
          </p:cNvPr>
          <p:cNvSpPr txBox="1"/>
          <p:nvPr/>
        </p:nvSpPr>
        <p:spPr>
          <a:xfrm>
            <a:off x="2304115" y="1049180"/>
            <a:ext cx="68993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Bohemian Rhapsody by Queen (8:02 min)</a:t>
            </a:r>
          </a:p>
          <a:p>
            <a:pPr algn="ctr"/>
            <a:r>
              <a:rPr lang="en-US" sz="2400" b="1" u="sng" dirty="0">
                <a:hlinkClick r:id="rId4"/>
              </a:rPr>
              <a:t>https://www.youtube.com/watch?v=goeYNLK_0X8</a:t>
            </a:r>
            <a:r>
              <a:rPr lang="en-US" sz="2400" b="1" dirty="0"/>
              <a:t> </a:t>
            </a:r>
          </a:p>
        </p:txBody>
      </p:sp>
      <p:pic>
        <p:nvPicPr>
          <p:cNvPr id="8198" name="Picture 6" descr="Harry Potter Hedwig's theme oboe, cor anglais &amp; piano cover ...">
            <a:extLst>
              <a:ext uri="{FF2B5EF4-FFF2-40B4-BE49-F238E27FC236}">
                <a16:creationId xmlns:a16="http://schemas.microsoft.com/office/drawing/2014/main" id="{5B6D7296-2A26-45F9-90A1-5FA47261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111" y="4797382"/>
            <a:ext cx="3383610" cy="190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0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302C3A-EECC-447B-9255-83CD72693AFA}"/>
              </a:ext>
            </a:extLst>
          </p:cNvPr>
          <p:cNvSpPr txBox="1"/>
          <p:nvPr/>
        </p:nvSpPr>
        <p:spPr>
          <a:xfrm>
            <a:off x="4930973" y="111469"/>
            <a:ext cx="233005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Arial"/>
                <a:cs typeface="Arial"/>
              </a:rPr>
              <a:t>Oboe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F98A3-C200-4D5A-9410-FBB3278A3326}"/>
              </a:ext>
            </a:extLst>
          </p:cNvPr>
          <p:cNvSpPr txBox="1"/>
          <p:nvPr/>
        </p:nvSpPr>
        <p:spPr>
          <a:xfrm>
            <a:off x="184833" y="1328296"/>
            <a:ext cx="40560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oboe is a double reed instrument.</a:t>
            </a:r>
          </a:p>
        </p:txBody>
      </p:sp>
      <p:pic>
        <p:nvPicPr>
          <p:cNvPr id="11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CB1DD7C2-6A00-403E-A7EA-58BF65AF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309" y="1281737"/>
            <a:ext cx="2487781" cy="1842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AA0E5-21E4-4422-9BE2-8AD5F2866338}"/>
              </a:ext>
            </a:extLst>
          </p:cNvPr>
          <p:cNvSpPr txBox="1"/>
          <p:nvPr/>
        </p:nvSpPr>
        <p:spPr>
          <a:xfrm>
            <a:off x="8453728" y="3252797"/>
            <a:ext cx="32701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An oboe is usually only played within an orchestra.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FAC84-1BD1-4420-880A-285BA7F2AECA}"/>
              </a:ext>
            </a:extLst>
          </p:cNvPr>
          <p:cNvSpPr txBox="1"/>
          <p:nvPr/>
        </p:nvSpPr>
        <p:spPr>
          <a:xfrm>
            <a:off x="7198648" y="6025393"/>
            <a:ext cx="49181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 double reed instrument has two small reads secured together.</a:t>
            </a:r>
          </a:p>
        </p:txBody>
      </p:sp>
      <p:pic>
        <p:nvPicPr>
          <p:cNvPr id="14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0D6EDB66-C7C1-4A2A-A4CC-9A6BB97E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273" y="1682239"/>
            <a:ext cx="4376140" cy="2311490"/>
          </a:xfrm>
          <a:prstGeom prst="rect">
            <a:avLst/>
          </a:prstGeom>
        </p:spPr>
      </p:pic>
      <p:pic>
        <p:nvPicPr>
          <p:cNvPr id="12" name="Picture 2" descr="1492B STUDENT OBOE WITH LOW B KEY | Tom Lee Music">
            <a:extLst>
              <a:ext uri="{FF2B5EF4-FFF2-40B4-BE49-F238E27FC236}">
                <a16:creationId xmlns:a16="http://schemas.microsoft.com/office/drawing/2014/main" id="{F0C4B268-DAE4-43D0-B416-92FF227E2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9" y="2402127"/>
            <a:ext cx="3127577" cy="312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Oboe Reed Mouthpiece For Double Reed Musical Instrument Stock ...">
            <a:extLst>
              <a:ext uri="{FF2B5EF4-FFF2-40B4-BE49-F238E27FC236}">
                <a16:creationId xmlns:a16="http://schemas.microsoft.com/office/drawing/2014/main" id="{8A0AAAF7-86D2-479B-91B2-0F89FAB34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26" y="4738215"/>
            <a:ext cx="1575996" cy="118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essler Custom Artist Cut Oboe Reed">
            <a:extLst>
              <a:ext uri="{FF2B5EF4-FFF2-40B4-BE49-F238E27FC236}">
                <a16:creationId xmlns:a16="http://schemas.microsoft.com/office/drawing/2014/main" id="{C8ED53CB-1175-433F-8A04-A40166229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431" y="4738215"/>
            <a:ext cx="1966195" cy="117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5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499EA8-9683-4B3D-BB7E-F3ADC5FF69BA}"/>
              </a:ext>
            </a:extLst>
          </p:cNvPr>
          <p:cNvSpPr txBox="1"/>
          <p:nvPr/>
        </p:nvSpPr>
        <p:spPr>
          <a:xfrm>
            <a:off x="1014143" y="209011"/>
            <a:ext cx="10837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3583EA7F-E3DC-4E48-BEE4-8725ABA2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2" y="1860648"/>
            <a:ext cx="9313650" cy="4919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7D6B6-1228-41D2-8C2D-1CC65703714B}"/>
              </a:ext>
            </a:extLst>
          </p:cNvPr>
          <p:cNvSpPr txBox="1"/>
          <p:nvPr/>
        </p:nvSpPr>
        <p:spPr>
          <a:xfrm>
            <a:off x="842513" y="540589"/>
            <a:ext cx="99606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Listen to music.   Dance to music.  Play music.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3600" b="1"/>
              <a:t>Until </a:t>
            </a:r>
            <a:r>
              <a:rPr lang="en-US" sz="3600" b="1" dirty="0"/>
              <a:t>next time …....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705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74B44933-25EC-4D37-B444-90F37865C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234" y="1503982"/>
            <a:ext cx="3946533" cy="3970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46290-A323-480D-A847-08C7842E9244}"/>
              </a:ext>
            </a:extLst>
          </p:cNvPr>
          <p:cNvSpPr txBox="1"/>
          <p:nvPr/>
        </p:nvSpPr>
        <p:spPr>
          <a:xfrm>
            <a:off x="3030498" y="95809"/>
            <a:ext cx="61310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 Review of  Lesson 5  :  Saxophone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F1102-E3E2-4054-9D96-5C3D454C9E8C}"/>
              </a:ext>
            </a:extLst>
          </p:cNvPr>
          <p:cNvSpPr txBox="1"/>
          <p:nvPr/>
        </p:nvSpPr>
        <p:spPr>
          <a:xfrm>
            <a:off x="3018253" y="1503982"/>
            <a:ext cx="4801537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A saxophone belongs to the ___________ family of instruments?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A saxophone uses a r __ __ d  on the mouthpiece to make the sound.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You can hear a saxophone play in J __ </a:t>
            </a:r>
            <a:r>
              <a:rPr lang="en-US" sz="2800" dirty="0" err="1">
                <a:cs typeface="Calibri"/>
              </a:rPr>
              <a:t>zz</a:t>
            </a:r>
            <a:r>
              <a:rPr lang="en-US" sz="2800" dirty="0">
                <a:cs typeface="Calibri"/>
              </a:rPr>
              <a:t> and C __ </a:t>
            </a:r>
            <a:r>
              <a:rPr lang="en-US" sz="2800" dirty="0" err="1">
                <a:cs typeface="Calibri"/>
              </a:rPr>
              <a:t>ncert</a:t>
            </a:r>
            <a:r>
              <a:rPr lang="en-US" sz="2800" dirty="0">
                <a:cs typeface="Calibri"/>
              </a:rPr>
              <a:t> B__</a:t>
            </a:r>
            <a:r>
              <a:rPr lang="en-US" sz="2800" dirty="0" err="1">
                <a:cs typeface="Calibri"/>
              </a:rPr>
              <a:t>nd</a:t>
            </a:r>
            <a:r>
              <a:rPr lang="en-US" sz="2800" dirty="0">
                <a:cs typeface="Calibri"/>
              </a:rPr>
              <a:t> music.</a:t>
            </a:r>
          </a:p>
          <a:p>
            <a:endParaRPr lang="en-US" sz="2800" dirty="0">
              <a:cs typeface="Calibri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E204650-01E1-4940-9397-1F5C1BFEE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3" y="1016130"/>
            <a:ext cx="2592576" cy="55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FC20CA-58CB-43BA-9DD0-F3207C57CC38}"/>
              </a:ext>
            </a:extLst>
          </p:cNvPr>
          <p:cNvSpPr txBox="1"/>
          <p:nvPr/>
        </p:nvSpPr>
        <p:spPr>
          <a:xfrm>
            <a:off x="3574211" y="324928"/>
            <a:ext cx="5158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Instruments of </a:t>
            </a:r>
            <a:r>
              <a:rPr lang="en-US" sz="2800" b="1">
                <a:latin typeface="Arial"/>
                <a:cs typeface="Arial"/>
              </a:rPr>
              <a:t>the Orchestra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B92DE-54F6-47E9-A27C-376057655748}"/>
              </a:ext>
            </a:extLst>
          </p:cNvPr>
          <p:cNvSpPr txBox="1"/>
          <p:nvPr/>
        </p:nvSpPr>
        <p:spPr>
          <a:xfrm>
            <a:off x="2566900" y="1287314"/>
            <a:ext cx="73008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Lesson 6 : Oboe</a:t>
            </a:r>
            <a:endParaRPr lang="en-US" sz="40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A83E0953-2556-497E-8E3E-28E43FBF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30" y="2197242"/>
            <a:ext cx="6006860" cy="4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2633214" y="374863"/>
            <a:ext cx="15251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Oboe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D3796-8780-481E-8CB5-87A8F79B1A3D}"/>
              </a:ext>
            </a:extLst>
          </p:cNvPr>
          <p:cNvSpPr txBox="1"/>
          <p:nvPr/>
        </p:nvSpPr>
        <p:spPr>
          <a:xfrm>
            <a:off x="118237" y="1891833"/>
            <a:ext cx="6559826" cy="196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Learning Intentions: 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 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>
                <a:latin typeface="Arial"/>
                <a:cs typeface="Arial"/>
              </a:rPr>
              <a:t>I can identify the sound of an oboe playing.</a:t>
            </a:r>
          </a:p>
          <a:p>
            <a:pPr algn="ctr"/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0F6D51-CC38-45B9-8CE4-749768F84ADA}"/>
              </a:ext>
            </a:extLst>
          </p:cNvPr>
          <p:cNvSpPr txBox="1"/>
          <p:nvPr/>
        </p:nvSpPr>
        <p:spPr>
          <a:xfrm>
            <a:off x="6780647" y="6280303"/>
            <a:ext cx="3555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With thanks, this pic comes from :  </a:t>
            </a:r>
            <a:r>
              <a:rPr lang="en-US" sz="900" dirty="0">
                <a:hlinkClick r:id="rId2"/>
              </a:rPr>
              <a:t>https://www.tomleemusic.ca/33324</a:t>
            </a:r>
            <a:endParaRPr lang="en-US" sz="900" dirty="0"/>
          </a:p>
        </p:txBody>
      </p:sp>
      <p:pic>
        <p:nvPicPr>
          <p:cNvPr id="1026" name="Picture 2" descr="1492B STUDENT OBOE WITH LOW B KEY | Tom Lee Music">
            <a:extLst>
              <a:ext uri="{FF2B5EF4-FFF2-40B4-BE49-F238E27FC236}">
                <a16:creationId xmlns:a16="http://schemas.microsoft.com/office/drawing/2014/main" id="{7C2AC279-8127-451C-B519-7F75BBFC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75" y="728806"/>
            <a:ext cx="5400388" cy="54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5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0" y="228133"/>
            <a:ext cx="12192000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parajita"/>
              </a:rPr>
              <a:t>Watch these videos to </a:t>
            </a:r>
          </a:p>
          <a:p>
            <a:pPr algn="ctr"/>
            <a:r>
              <a:rPr lang="en-US" sz="2800" b="1" dirty="0">
                <a:latin typeface="Arial"/>
                <a:cs typeface="Aparajita"/>
              </a:rPr>
              <a:t>hear what an oboe sounds like,</a:t>
            </a:r>
          </a:p>
          <a:p>
            <a:pPr algn="ctr"/>
            <a:r>
              <a:rPr lang="en-US" sz="2800" b="1" dirty="0">
                <a:latin typeface="Arial"/>
                <a:cs typeface="Aparajita"/>
              </a:rPr>
              <a:t>and see how it is played.</a:t>
            </a:r>
          </a:p>
          <a:p>
            <a:pPr algn="ctr"/>
            <a:endParaRPr lang="en-US" sz="2800" b="1" dirty="0">
              <a:latin typeface="Arial"/>
              <a:cs typeface="Aparajita"/>
            </a:endParaRPr>
          </a:p>
          <a:p>
            <a:r>
              <a:rPr lang="en-US" sz="2000" b="1" u="sng" dirty="0">
                <a:hlinkClick r:id="rId2"/>
              </a:rPr>
              <a:t>https://www.youtube.com/watch?v=8nNilTdpDiE</a:t>
            </a:r>
            <a:r>
              <a:rPr lang="en-US" sz="2000" b="1" dirty="0"/>
              <a:t>                    </a:t>
            </a:r>
            <a:r>
              <a:rPr lang="en-US" sz="2000" dirty="0">
                <a:hlinkClick r:id="rId3"/>
              </a:rPr>
              <a:t>https://www.youtube.com/watch?v=p6ljKY_DYXw</a:t>
            </a:r>
            <a:endParaRPr lang="en-US" sz="2000" b="1" dirty="0">
              <a:latin typeface="Arial"/>
              <a:cs typeface="Aparajita"/>
            </a:endParaRPr>
          </a:p>
        </p:txBody>
      </p:sp>
      <p:pic>
        <p:nvPicPr>
          <p:cNvPr id="2050" name="Picture 2" descr="What does an oboe sound like? (Ode to Joy) - YouTube">
            <a:extLst>
              <a:ext uri="{FF2B5EF4-FFF2-40B4-BE49-F238E27FC236}">
                <a16:creationId xmlns:a16="http://schemas.microsoft.com/office/drawing/2014/main" id="{748D5DB3-7A66-475B-9544-EC3A61C39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4" y="3139703"/>
            <a:ext cx="5006016" cy="280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y first alone oboe concert (4th of July) - YouTube">
            <a:extLst>
              <a:ext uri="{FF2B5EF4-FFF2-40B4-BE49-F238E27FC236}">
                <a16:creationId xmlns:a16="http://schemas.microsoft.com/office/drawing/2014/main" id="{33D44C99-E716-4432-85C0-DCC6F6383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55" y="3056521"/>
            <a:ext cx="4239078" cy="31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6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69051-6764-4248-B0DC-C1C756131036}"/>
              </a:ext>
            </a:extLst>
          </p:cNvPr>
          <p:cNvSpPr txBox="1"/>
          <p:nvPr/>
        </p:nvSpPr>
        <p:spPr>
          <a:xfrm>
            <a:off x="1875183" y="113907"/>
            <a:ext cx="8441633" cy="236988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/>
                <a:cs typeface="Arial"/>
              </a:rPr>
              <a:t>There are 4 main parts of an oboe: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400" b="1" dirty="0">
                <a:latin typeface="Arial"/>
                <a:cs typeface="Arial"/>
              </a:rPr>
              <a:t>1. Mouthpiece   2. Upper Joint     3. Lower Joint     4. Bell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r>
              <a:rPr lang="en-US" sz="2400" b="1" dirty="0">
                <a:latin typeface="Arial"/>
                <a:cs typeface="Arial"/>
              </a:rPr>
              <a:t>Can you point to each part on the diagram below?</a:t>
            </a:r>
          </a:p>
          <a:p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E6907-DC85-491A-BB1A-C30727DC1F55}"/>
              </a:ext>
            </a:extLst>
          </p:cNvPr>
          <p:cNvSpPr txBox="1"/>
          <p:nvPr/>
        </p:nvSpPr>
        <p:spPr>
          <a:xfrm>
            <a:off x="37249" y="5241048"/>
            <a:ext cx="2012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 </a:t>
            </a:r>
            <a:r>
              <a:rPr lang="en-US" sz="1100" dirty="0">
                <a:hlinkClick r:id="rId2"/>
              </a:rPr>
              <a:t>https://www.alamy.com/music-instruments-oboe-different-parts-wind-instrument-image7985930.html</a:t>
            </a:r>
            <a:endParaRPr lang="en-US" sz="1100" dirty="0"/>
          </a:p>
        </p:txBody>
      </p:sp>
      <p:pic>
        <p:nvPicPr>
          <p:cNvPr id="3074" name="Picture 2" descr="music, instruments, oboe, different parts, wind instrument Stock ...">
            <a:extLst>
              <a:ext uri="{FF2B5EF4-FFF2-40B4-BE49-F238E27FC236}">
                <a16:creationId xmlns:a16="http://schemas.microsoft.com/office/drawing/2014/main" id="{FA21C107-236B-4E0B-9A5B-3F1D61263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9" y="2999990"/>
            <a:ext cx="2012824" cy="209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 Introduction to the Oboe | Music &amp; Arts">
            <a:extLst>
              <a:ext uri="{FF2B5EF4-FFF2-40B4-BE49-F238E27FC236}">
                <a16:creationId xmlns:a16="http://schemas.microsoft.com/office/drawing/2014/main" id="{44E0F01C-6AF5-415A-B4D2-E9E6AE7E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35" y="2999990"/>
            <a:ext cx="5863757" cy="380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boe Reed Mouthpiece For Double Reed Musical Instrument Stock ...">
            <a:extLst>
              <a:ext uri="{FF2B5EF4-FFF2-40B4-BE49-F238E27FC236}">
                <a16:creationId xmlns:a16="http://schemas.microsoft.com/office/drawing/2014/main" id="{20D305D4-A999-4A6C-9D91-09FAEEBA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71" y="3235996"/>
            <a:ext cx="3614402" cy="2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E754FE-8E46-4C48-A118-90D64D5B771B}"/>
              </a:ext>
            </a:extLst>
          </p:cNvPr>
          <p:cNvSpPr txBox="1"/>
          <p:nvPr/>
        </p:nvSpPr>
        <p:spPr>
          <a:xfrm>
            <a:off x="8417071" y="5964323"/>
            <a:ext cx="3104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 </a:t>
            </a:r>
            <a:r>
              <a:rPr lang="en-US" sz="1100" dirty="0">
                <a:hlinkClick r:id="rId6"/>
              </a:rPr>
              <a:t>https://www.istockphoto.com/ca/photo/oboe-reed-mouthpiece-for-double-reed-musical-instrument-gm172189718-2730426</a:t>
            </a: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CFD8B-E679-4932-B656-2C9895EB3D78}"/>
              </a:ext>
            </a:extLst>
          </p:cNvPr>
          <p:cNvSpPr txBox="1"/>
          <p:nvPr/>
        </p:nvSpPr>
        <p:spPr>
          <a:xfrm>
            <a:off x="8497349" y="2577771"/>
            <a:ext cx="3638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Oboe mouthpiece</a:t>
            </a:r>
          </a:p>
        </p:txBody>
      </p:sp>
    </p:spTree>
    <p:extLst>
      <p:ext uri="{BB962C8B-B14F-4D97-AF65-F5344CB8AC3E}">
        <p14:creationId xmlns:p14="http://schemas.microsoft.com/office/powerpoint/2010/main" val="195087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9C06D7-D83E-480E-88C6-A38F3A73858F}"/>
              </a:ext>
            </a:extLst>
          </p:cNvPr>
          <p:cNvSpPr txBox="1"/>
          <p:nvPr/>
        </p:nvSpPr>
        <p:spPr>
          <a:xfrm>
            <a:off x="518837" y="107667"/>
            <a:ext cx="106507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An oboe is a double reed instrument. </a:t>
            </a:r>
            <a:r>
              <a:rPr lang="en-US" sz="2800" b="1" dirty="0">
                <a:latin typeface="Arial"/>
                <a:cs typeface="Arial"/>
              </a:rPr>
              <a:t>What is a double reed?</a:t>
            </a:r>
          </a:p>
          <a:p>
            <a:pPr algn="ctr"/>
            <a:r>
              <a:rPr lang="en-US" dirty="0">
                <a:ea typeface="+mn-lt"/>
                <a:cs typeface="+mn-lt"/>
              </a:rPr>
              <a:t> 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28AC8-DCEA-414E-8ECF-5C45BD72D7D9}"/>
              </a:ext>
            </a:extLst>
          </p:cNvPr>
          <p:cNvSpPr txBox="1"/>
          <p:nvPr/>
        </p:nvSpPr>
        <p:spPr>
          <a:xfrm>
            <a:off x="4674866" y="929502"/>
            <a:ext cx="7142917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A double reed  has two pieces of wood that vibrate against each other when a musician blows against them.  The double reed acts as a fipple to make the sound.  Watch this video to find out more.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hlinkClick r:id="rId2"/>
              </a:rPr>
              <a:t>https://www.youtube.com/watch?v=YUhVwJqial0</a:t>
            </a: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The double reed is fitted into a cork piece, which can then be attached to the upper joint of the oboe.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If you want to know more, here is a video to watch: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hlinkClick r:id="rId3"/>
              </a:rPr>
              <a:t>https://www.youtube.com/watch?v=hgWe6av1lag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7B5F6-78FD-4B73-94C8-D0F072BE51D4}"/>
              </a:ext>
            </a:extLst>
          </p:cNvPr>
          <p:cNvSpPr txBox="1"/>
          <p:nvPr/>
        </p:nvSpPr>
        <p:spPr>
          <a:xfrm>
            <a:off x="101145" y="3090445"/>
            <a:ext cx="380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4"/>
              </a:rPr>
              <a:t>https://www.kesslerandsons.com/product/kessler-custom-artist-series-oboe-reed/</a:t>
            </a:r>
            <a:endParaRPr lang="en-US" sz="1200" dirty="0"/>
          </a:p>
        </p:txBody>
      </p:sp>
      <p:sp>
        <p:nvSpPr>
          <p:cNvPr id="4" name="AutoShape 2" descr="Kessler Custom Artist Oboe Reed">
            <a:extLst>
              <a:ext uri="{FF2B5EF4-FFF2-40B4-BE49-F238E27FC236}">
                <a16:creationId xmlns:a16="http://schemas.microsoft.com/office/drawing/2014/main" id="{69F97C04-0E09-4C02-9686-F3BBA4946F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Kessler Custom Artist Cut Oboe Reed">
            <a:extLst>
              <a:ext uri="{FF2B5EF4-FFF2-40B4-BE49-F238E27FC236}">
                <a16:creationId xmlns:a16="http://schemas.microsoft.com/office/drawing/2014/main" id="{9B0ACD5C-35C8-41B0-9891-DE3D8EB7B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4" y="855690"/>
            <a:ext cx="3725263" cy="22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Oboe Reed Mouthpiece For Double Reed Musical Instrument Stock ...">
            <a:extLst>
              <a:ext uri="{FF2B5EF4-FFF2-40B4-BE49-F238E27FC236}">
                <a16:creationId xmlns:a16="http://schemas.microsoft.com/office/drawing/2014/main" id="{42F2DCEE-40BD-443F-9ECC-8BBC465F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4" y="3922307"/>
            <a:ext cx="3614402" cy="2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7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3955AE-18D9-4300-988C-DF25C7258A0F}"/>
              </a:ext>
            </a:extLst>
          </p:cNvPr>
          <p:cNvSpPr txBox="1"/>
          <p:nvPr/>
        </p:nvSpPr>
        <p:spPr>
          <a:xfrm>
            <a:off x="786441" y="84681"/>
            <a:ext cx="1009359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oboe is usually played with an orchestra.</a:t>
            </a:r>
          </a:p>
          <a:p>
            <a:pPr algn="ctr"/>
            <a:r>
              <a:rPr lang="en-US" sz="4000" b="1" dirty="0"/>
              <a:t>Here is </a:t>
            </a:r>
            <a:r>
              <a:rPr lang="en-US" sz="4000" b="1" dirty="0" err="1"/>
              <a:t>Gabriels’s</a:t>
            </a:r>
            <a:r>
              <a:rPr lang="en-US" sz="4000" b="1" dirty="0"/>
              <a:t> Oboe by Ennio Morricone.</a:t>
            </a:r>
          </a:p>
          <a:p>
            <a:pPr algn="ctr"/>
            <a:r>
              <a:rPr lang="en-US" sz="2800" b="1" u="sng" dirty="0">
                <a:hlinkClick r:id="rId2"/>
              </a:rPr>
              <a:t>https://www.youtube.com/watch?v=2WJhax7Jmxs</a:t>
            </a:r>
            <a:r>
              <a:rPr lang="en-US" sz="2800" b="1" dirty="0"/>
              <a:t> </a:t>
            </a:r>
          </a:p>
          <a:p>
            <a:pPr algn="ctr"/>
            <a:endParaRPr lang="en-US" sz="4000" b="1" dirty="0"/>
          </a:p>
        </p:txBody>
      </p:sp>
      <p:pic>
        <p:nvPicPr>
          <p:cNvPr id="5122" name="Picture 2" descr="Oboe lessons with Henrik Goldschmidt - Play with a Pro">
            <a:extLst>
              <a:ext uri="{FF2B5EF4-FFF2-40B4-BE49-F238E27FC236}">
                <a16:creationId xmlns:a16="http://schemas.microsoft.com/office/drawing/2014/main" id="{8CE6FB35-D698-4DF8-BFBD-DB0BC8A3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1" y="2406748"/>
            <a:ext cx="3509472" cy="35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nnio Morricone - Gabriel's Oboe (Henrik Chaim Goldschmidt ...">
            <a:extLst>
              <a:ext uri="{FF2B5EF4-FFF2-40B4-BE49-F238E27FC236}">
                <a16:creationId xmlns:a16="http://schemas.microsoft.com/office/drawing/2014/main" id="{EF49888D-7ED9-4515-AE44-EACF80721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28" y="2454561"/>
            <a:ext cx="6260006" cy="346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D1EA1-8118-4208-B205-696E67A3DEF8}"/>
              </a:ext>
            </a:extLst>
          </p:cNvPr>
          <p:cNvSpPr txBox="1"/>
          <p:nvPr/>
        </p:nvSpPr>
        <p:spPr>
          <a:xfrm>
            <a:off x="786441" y="6069495"/>
            <a:ext cx="350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Oboist is Henrik Chaim </a:t>
            </a:r>
            <a:r>
              <a:rPr lang="en-US" dirty="0" err="1"/>
              <a:t>Goldsmidt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69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A7E3778-DB06-40F1-B822-4C9D587D2C8B}"/>
              </a:ext>
            </a:extLst>
          </p:cNvPr>
          <p:cNvSpPr txBox="1"/>
          <p:nvPr/>
        </p:nvSpPr>
        <p:spPr>
          <a:xfrm>
            <a:off x="894522" y="55943"/>
            <a:ext cx="1040295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Here are some videos with musicians playing oboe.</a:t>
            </a:r>
          </a:p>
          <a:p>
            <a:pPr algn="ctr"/>
            <a:r>
              <a:rPr lang="en-US" sz="3200" b="1" dirty="0">
                <a:latin typeface="Arial"/>
                <a:cs typeface="Arial"/>
              </a:rPr>
              <a:t>Have you heard any of these songs before?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6A698B-0EDD-486C-9D18-495C327105A4}"/>
              </a:ext>
            </a:extLst>
          </p:cNvPr>
          <p:cNvSpPr/>
          <p:nvPr/>
        </p:nvSpPr>
        <p:spPr>
          <a:xfrm>
            <a:off x="357111" y="2364620"/>
            <a:ext cx="5072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https://www.youtube.com/watch?v=xl8GGmedWl0</a:t>
            </a:r>
            <a:r>
              <a:rPr lang="en-US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542C7-B2E7-494D-B10E-D4F34F673820}"/>
              </a:ext>
            </a:extLst>
          </p:cNvPr>
          <p:cNvSpPr/>
          <p:nvPr/>
        </p:nvSpPr>
        <p:spPr>
          <a:xfrm>
            <a:off x="5906867" y="2369428"/>
            <a:ext cx="567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https://www.youtube.com/watch?v=Un-K6g2rQN8&amp;list=TLPQMTIwNTIwMjDjFBUPqlgEuA&amp;index=1</a:t>
            </a:r>
            <a:r>
              <a:rPr lang="en-US" dirty="0"/>
              <a:t> </a:t>
            </a:r>
          </a:p>
        </p:txBody>
      </p:sp>
      <p:pic>
        <p:nvPicPr>
          <p:cNvPr id="6146" name="Picture 2" descr="Hallelujah - Toms Abelis oboe instrumental Cover - YouTube">
            <a:extLst>
              <a:ext uri="{FF2B5EF4-FFF2-40B4-BE49-F238E27FC236}">
                <a16:creationId xmlns:a16="http://schemas.microsoft.com/office/drawing/2014/main" id="{FC524D35-2745-4297-97AA-8ECFD5848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9" y="3301057"/>
            <a:ext cx="5109294" cy="28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mila Cabello - Havana Oboe/Piano Cover - YouTube">
            <a:extLst>
              <a:ext uri="{FF2B5EF4-FFF2-40B4-BE49-F238E27FC236}">
                <a16:creationId xmlns:a16="http://schemas.microsoft.com/office/drawing/2014/main" id="{E7AB5899-6B5D-429E-A4F1-5E0427E86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86" y="3301056"/>
            <a:ext cx="5109292" cy="28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FF5F24-81FB-40BD-9329-DB0F11DF376D}"/>
              </a:ext>
            </a:extLst>
          </p:cNvPr>
          <p:cNvSpPr/>
          <p:nvPr/>
        </p:nvSpPr>
        <p:spPr>
          <a:xfrm>
            <a:off x="1046224" y="1688699"/>
            <a:ext cx="280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Hallelujah by Leonard Cohn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10361B-A2DB-4307-A8D7-DD07C1BE5680}"/>
              </a:ext>
            </a:extLst>
          </p:cNvPr>
          <p:cNvSpPr/>
          <p:nvPr/>
        </p:nvSpPr>
        <p:spPr>
          <a:xfrm>
            <a:off x="7479454" y="1688699"/>
            <a:ext cx="271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Havana by Camillo Cabello</a:t>
            </a:r>
          </a:p>
        </p:txBody>
      </p:sp>
    </p:spTree>
    <p:extLst>
      <p:ext uri="{BB962C8B-B14F-4D97-AF65-F5344CB8AC3E}">
        <p14:creationId xmlns:p14="http://schemas.microsoft.com/office/powerpoint/2010/main" val="55900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8A1D01519F4D9B42F859438EAB6C" ma:contentTypeVersion="1" ma:contentTypeDescription="Create a new document." ma:contentTypeScope="" ma:versionID="22ec54e68b94b63ac97948c4546575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679F166-44F6-4E20-8120-61BC2E12F702}"/>
</file>

<file path=customXml/itemProps2.xml><?xml version="1.0" encoding="utf-8"?>
<ds:datastoreItem xmlns:ds="http://schemas.openxmlformats.org/officeDocument/2006/customXml" ds:itemID="{CAB98EB2-873D-4050-A877-B956DD9C275D}"/>
</file>

<file path=customXml/itemProps3.xml><?xml version="1.0" encoding="utf-8"?>
<ds:datastoreItem xmlns:ds="http://schemas.openxmlformats.org/officeDocument/2006/customXml" ds:itemID="{1719639E-C7F6-4AA9-BC7B-29CCC60D52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614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Debbie MacLean</cp:lastModifiedBy>
  <cp:revision>1451</cp:revision>
  <dcterms:created xsi:type="dcterms:W3CDTF">2020-04-03T18:10:04Z</dcterms:created>
  <dcterms:modified xsi:type="dcterms:W3CDTF">2020-05-21T01:24:31Z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0x010100686B8A1D01519F4D9B42F859438EAB6C</vt:lpwstr>
  </property>
</Properties>
</file>