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59" r:id="rId11"/>
    <p:sldId id="260" r:id="rId12"/>
    <p:sldId id="273" r:id="rId13"/>
    <p:sldId id="271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89606-1D5E-4643-A66A-EFF9F660213F}" v="160" dt="2020-05-20T00:42:22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xBnN1KJ-A" TargetMode="External"/><Relationship Id="rId2" Type="http://schemas.openxmlformats.org/officeDocument/2006/relationships/hyperlink" Target="https://www.youtube.com/watch?v=nQVV472R0G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henyan989.en.made-in-china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XippwOh8Q" TargetMode="External"/><Relationship Id="rId2" Type="http://schemas.openxmlformats.org/officeDocument/2006/relationships/hyperlink" Target="https://www.youtube.com/watch?v=_t2q0lsUl4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hmusicstudent/band-instruments/bassoon/parts-of-the-bassoon" TargetMode="External"/><Relationship Id="rId2" Type="http://schemas.openxmlformats.org/officeDocument/2006/relationships/hyperlink" Target="https://commons.wikimedia.org/wiki/File:Bassoon_part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uble_reed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eBdadK3AKS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ahaschoolofmusicanddance.com/our-blog/double-reed-instruments-orchestra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hEYA-edZA" TargetMode="External"/><Relationship Id="rId2" Type="http://schemas.openxmlformats.org/officeDocument/2006/relationships/hyperlink" Target="https://www.youtube.com/watch?v=utwBlsyK9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ney.fandom.com/wiki/The_Sorcerer%27s_Apprentice" TargetMode="External"/><Relationship Id="rId7" Type="http://schemas.openxmlformats.org/officeDocument/2006/relationships/hyperlink" Target="https://www.youtube.com/watch?v=LpKA9n-75tQ&amp;t=1s" TargetMode="External"/><Relationship Id="rId2" Type="http://schemas.openxmlformats.org/officeDocument/2006/relationships/hyperlink" Target="https://www.youtube.com/watch?v=U4yH4B9deo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amy.com/stock-photo-young-musicians-in-the-woodwind-section-clarinet-and-bassoon-of-the-74332797.htm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7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bassoon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-187040" y="1237445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Disney Princess Party (5:27 min)</a:t>
            </a:r>
          </a:p>
          <a:p>
            <a:pPr algn="ctr"/>
            <a:r>
              <a:rPr lang="en-US" sz="2000" b="1" u="sng" dirty="0">
                <a:hlinkClick r:id="rId2"/>
              </a:rPr>
              <a:t>https://www.youtube.com/watch?v=nQVV472R0Go</a:t>
            </a:r>
            <a:r>
              <a:rPr lang="en-US" sz="2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6095999" y="1222057"/>
            <a:ext cx="58724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Bohemian Rhapsody by Queen (6:00 min)</a:t>
            </a:r>
          </a:p>
          <a:p>
            <a:pPr algn="ctr"/>
            <a:r>
              <a:rPr lang="en-US" sz="2000" b="1" u="sng" dirty="0">
                <a:hlinkClick r:id="rId3"/>
              </a:rPr>
              <a:t>https://www.youtube.com/watch?v=oSxBnN1KJ-A</a:t>
            </a:r>
            <a:endParaRPr lang="en-US" sz="2000" b="1" dirty="0"/>
          </a:p>
        </p:txBody>
      </p:sp>
      <p:pic>
        <p:nvPicPr>
          <p:cNvPr id="3074" name="Picture 2" descr="Bohemian Rhapsody Bassoon Quartet | Bassoon, Music education, Music ed">
            <a:extLst>
              <a:ext uri="{FF2B5EF4-FFF2-40B4-BE49-F238E27FC236}">
                <a16:creationId xmlns:a16="http://schemas.microsoft.com/office/drawing/2014/main" id="{D9F94111-3293-474C-86CB-51460CEF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986"/>
            <a:ext cx="4258554" cy="31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 those of you who are not familiar with the Bassoon, here is a ...">
            <a:extLst>
              <a:ext uri="{FF2B5EF4-FFF2-40B4-BE49-F238E27FC236}">
                <a16:creationId xmlns:a16="http://schemas.microsoft.com/office/drawing/2014/main" id="{0A6FAEAB-66BE-41F7-8CF0-73F94A8B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6" y="2362986"/>
            <a:ext cx="4093874" cy="30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3738273" y="111469"/>
            <a:ext cx="35227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Bassoon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184833" y="1328296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bassoon is a double reed instrument.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845" y="1127132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652845" y="2970089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bassoon is played most often in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4291250" y="6084958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Like the oboe, the bassoon is a double reed instrument.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3" y="1281737"/>
            <a:ext cx="4376140" cy="2311490"/>
          </a:xfrm>
          <a:prstGeom prst="rect">
            <a:avLst/>
          </a:prstGeom>
        </p:spPr>
      </p:pic>
      <p:pic>
        <p:nvPicPr>
          <p:cNvPr id="16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8AA3A91F-E95F-4CE0-8F34-8A3B6686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6" y="2203215"/>
            <a:ext cx="1786227" cy="44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D5E5768-CE3D-4D29-8947-59405F94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54" y="3747832"/>
            <a:ext cx="1905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mmoon C Key Bassoon Maple Wood Body Woodwind Instrument with Reed Gloves Cleaning Cloth Carrying Case">
            <a:extLst>
              <a:ext uri="{FF2B5EF4-FFF2-40B4-BE49-F238E27FC236}">
                <a16:creationId xmlns:a16="http://schemas.microsoft.com/office/drawing/2014/main" id="{0C2513B5-F917-4FF3-822A-B11C6FAD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601" y="3866783"/>
            <a:ext cx="1958265" cy="20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E18301-B970-4258-9937-A2C8C600F6A3}"/>
              </a:ext>
            </a:extLst>
          </p:cNvPr>
          <p:cNvSpPr txBox="1"/>
          <p:nvPr/>
        </p:nvSpPr>
        <p:spPr>
          <a:xfrm>
            <a:off x="8261642" y="6084958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</a:t>
            </a:r>
            <a:r>
              <a:rPr lang="en-US" sz="2000" b="1" dirty="0" err="1"/>
              <a:t>bocal</a:t>
            </a:r>
            <a:r>
              <a:rPr lang="en-US" sz="2000" b="1" dirty="0"/>
              <a:t> (crook) is  a unique part of the bassoon.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9845F-5A10-4882-B784-D4242EDC21C2}"/>
              </a:ext>
            </a:extLst>
          </p:cNvPr>
          <p:cNvSpPr txBox="1"/>
          <p:nvPr/>
        </p:nvSpPr>
        <p:spPr>
          <a:xfrm>
            <a:off x="10452937" y="4541859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01" y="1060008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6  :  Oboe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281481" y="1016130"/>
            <a:ext cx="354192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An  oboe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An oboe is a _______ </a:t>
            </a:r>
          </a:p>
          <a:p>
            <a:r>
              <a:rPr lang="en-US" sz="2800" dirty="0">
                <a:cs typeface="Calibri"/>
              </a:rPr>
              <a:t>reed instrument. (Hint:  related to a number)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is one genre or style of music where the oboe is played?</a:t>
            </a:r>
          </a:p>
        </p:txBody>
      </p:sp>
      <p:pic>
        <p:nvPicPr>
          <p:cNvPr id="6" name="Picture 2" descr="1492B STUDENT OBOE WITH LOW B KEY | Tom Lee Music">
            <a:extLst>
              <a:ext uri="{FF2B5EF4-FFF2-40B4-BE49-F238E27FC236}">
                <a16:creationId xmlns:a16="http://schemas.microsoft.com/office/drawing/2014/main" id="{47F2933C-B153-470B-8E18-1128D68D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4" y="1865211"/>
            <a:ext cx="3139987" cy="31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7 : Bassoon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412835" y="284284"/>
            <a:ext cx="24026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Bassoon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6" y="1891833"/>
            <a:ext cx="7258317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the sound of a bassoon playing.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a bassoon.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10053289" y="6286083"/>
            <a:ext cx="22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 :  </a:t>
            </a:r>
            <a:r>
              <a:rPr lang="en-US" sz="900" dirty="0">
                <a:hlinkClick r:id="rId2"/>
              </a:rPr>
              <a:t>https://chenyan989.en.made-in-china.com/</a:t>
            </a:r>
            <a:endParaRPr lang="en-US" sz="900" dirty="0"/>
          </a:p>
        </p:txBody>
      </p:sp>
      <p:pic>
        <p:nvPicPr>
          <p:cNvPr id="2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72D30FA0-E25F-4410-AC5A-1AB6D998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54" y="92506"/>
            <a:ext cx="2676735" cy="66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58417" y="307646"/>
            <a:ext cx="11675165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Watch these videos to 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hear what a bassoon sounds like,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and see how it is played.</a:t>
            </a:r>
          </a:p>
          <a:p>
            <a:pPr algn="ctr"/>
            <a:endParaRPr lang="en-US" sz="2800" b="1" dirty="0">
              <a:latin typeface="Arial"/>
              <a:cs typeface="Aparajita"/>
            </a:endParaRPr>
          </a:p>
          <a:p>
            <a:r>
              <a:rPr lang="en-US" sz="2000" dirty="0">
                <a:hlinkClick r:id="rId2"/>
              </a:rPr>
              <a:t>https://www.youtube.com/watch?v=_t2q0lsUl4k</a:t>
            </a:r>
            <a:r>
              <a:rPr lang="en-US" sz="2000" dirty="0"/>
              <a:t>                      </a:t>
            </a:r>
            <a:r>
              <a:rPr lang="en-US" u="sng" dirty="0">
                <a:hlinkClick r:id="rId3"/>
              </a:rPr>
              <a:t>https://www.youtube.com/watch?v=XZXippwOh8Q</a:t>
            </a:r>
            <a:endParaRPr lang="en-US" dirty="0"/>
          </a:p>
          <a:p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2" name="Picture 2" descr="Bumble Bee - YouTube">
            <a:extLst>
              <a:ext uri="{FF2B5EF4-FFF2-40B4-BE49-F238E27FC236}">
                <a16:creationId xmlns:a16="http://schemas.microsoft.com/office/drawing/2014/main" id="{80DA6651-DCBB-4672-A2BE-2DDBAE4B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2739081"/>
            <a:ext cx="4253946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t does a bassoon sound like? (Ode to Joy) - YouTube">
            <a:extLst>
              <a:ext uri="{FF2B5EF4-FFF2-40B4-BE49-F238E27FC236}">
                <a16:creationId xmlns:a16="http://schemas.microsoft.com/office/drawing/2014/main" id="{EAC0948F-5DBC-4B4A-862F-90062474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" y="2862883"/>
            <a:ext cx="5418454" cy="30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06123-7FBB-4CB0-870D-746816540D9F}"/>
              </a:ext>
            </a:extLst>
          </p:cNvPr>
          <p:cNvSpPr txBox="1"/>
          <p:nvPr/>
        </p:nvSpPr>
        <p:spPr>
          <a:xfrm>
            <a:off x="93804" y="6150244"/>
            <a:ext cx="1183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How might you describe the sound of a bassoon?    Warm?  Deep? Smooth? ____________?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2837741" y="240110"/>
            <a:ext cx="651651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5 main parts of a bassoon.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0" y="6257836"/>
            <a:ext cx="31558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2"/>
              </a:rPr>
              <a:t>https://commons.wikimedia.org/wiki/File:Bassoon_parts.jpg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6903161" y="5212094"/>
            <a:ext cx="5118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3"/>
              </a:rPr>
              <a:t>https://sites.google.com/site/ohmusicstudent/band-instruments/bassoon/parts-of-the-bassoon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CFD8B-E679-4932-B656-2C9895EB3D78}"/>
              </a:ext>
            </a:extLst>
          </p:cNvPr>
          <p:cNvSpPr txBox="1"/>
          <p:nvPr/>
        </p:nvSpPr>
        <p:spPr>
          <a:xfrm>
            <a:off x="3325820" y="1864327"/>
            <a:ext cx="3433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Look carefully at each picture.  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Can you match each letter on the photograph to a part  named on the  </a:t>
            </a:r>
          </a:p>
          <a:p>
            <a:r>
              <a:rPr lang="en-US" sz="2000" b="1" dirty="0">
                <a:latin typeface="Arial"/>
                <a:cs typeface="Arial"/>
              </a:rPr>
              <a:t>diagram?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7A0DA-B625-406F-A5FE-9716D5AE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1162169"/>
            <a:ext cx="2985942" cy="50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rts of the Bassoon - ohmusic">
            <a:extLst>
              <a:ext uri="{FF2B5EF4-FFF2-40B4-BE49-F238E27FC236}">
                <a16:creationId xmlns:a16="http://schemas.microsoft.com/office/drawing/2014/main" id="{E11348CB-13BE-42C1-AADE-00F22521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62" y="1509204"/>
            <a:ext cx="5118899" cy="3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A bassoon is a double reed instrument. </a:t>
            </a:r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680739" y="771364"/>
            <a:ext cx="7142917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Like the oboe, a bassoon is also a double reed instrument.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If you want to know more about the difference between a bassoon and an oboe, check out this video: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https://www.youtube.com/watch?v=eBdadK3AKSk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101145" y="3090445"/>
            <a:ext cx="310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</a:t>
            </a:r>
            <a:r>
              <a:rPr lang="en-US" sz="1000" dirty="0">
                <a:hlinkClick r:id="rId3"/>
              </a:rPr>
              <a:t>https://en.wikipedia.org/wiki/Double_reed</a:t>
            </a:r>
            <a:endParaRPr lang="en-US" sz="1000" dirty="0"/>
          </a:p>
        </p:txBody>
      </p:sp>
      <p:sp>
        <p:nvSpPr>
          <p:cNvPr id="4" name="AutoShape 2" descr="Kessler Custom Artist Oboe Reed">
            <a:extLst>
              <a:ext uri="{FF2B5EF4-FFF2-40B4-BE49-F238E27FC236}">
                <a16:creationId xmlns:a16="http://schemas.microsoft.com/office/drawing/2014/main" id="{69F97C04-0E09-4C02-9686-F3BBA4946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28253F2-0831-47F6-A30D-4469368A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8" y="761425"/>
            <a:ext cx="1905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boe &amp; Bassoon | The Double Reed Instruments of the Orchestra | OSMD">
            <a:extLst>
              <a:ext uri="{FF2B5EF4-FFF2-40B4-BE49-F238E27FC236}">
                <a16:creationId xmlns:a16="http://schemas.microsoft.com/office/drawing/2014/main" id="{B2C7C0CF-9443-480D-961F-9C5D1AFF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" y="3871355"/>
            <a:ext cx="4189247" cy="20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C5F37F-D1F6-417C-AC94-FD9BCCE69ADB}"/>
              </a:ext>
            </a:extLst>
          </p:cNvPr>
          <p:cNvSpPr txBox="1"/>
          <p:nvPr/>
        </p:nvSpPr>
        <p:spPr>
          <a:xfrm>
            <a:off x="93444" y="6113140"/>
            <a:ext cx="4196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</a:t>
            </a:r>
            <a:r>
              <a:rPr lang="en-US" sz="1000" dirty="0">
                <a:hlinkClick r:id="rId6"/>
              </a:rPr>
              <a:t>https://www.omahaschoolofmusicanddance.com/our-blog/double-reed-instruments-orchestra/</a:t>
            </a:r>
            <a:endParaRPr lang="en-US" sz="1000" dirty="0"/>
          </a:p>
        </p:txBody>
      </p:sp>
      <p:pic>
        <p:nvPicPr>
          <p:cNvPr id="4104" name="Picture 8" descr="Boss Bassoon - YouTube">
            <a:extLst>
              <a:ext uri="{FF2B5EF4-FFF2-40B4-BE49-F238E27FC236}">
                <a16:creationId xmlns:a16="http://schemas.microsoft.com/office/drawing/2014/main" id="{67067922-566E-4538-AD64-EE5BC9FC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80" y="3130001"/>
            <a:ext cx="5891233" cy="33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F1AC7-0C9A-42A6-BFCB-545074B67762}"/>
              </a:ext>
            </a:extLst>
          </p:cNvPr>
          <p:cNvSpPr txBox="1"/>
          <p:nvPr/>
        </p:nvSpPr>
        <p:spPr>
          <a:xfrm>
            <a:off x="2905082" y="5178092"/>
            <a:ext cx="13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Oboe Reed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593B0-B457-4CC0-B833-1835E0893E1D}"/>
              </a:ext>
            </a:extLst>
          </p:cNvPr>
          <p:cNvSpPr txBox="1"/>
          <p:nvPr/>
        </p:nvSpPr>
        <p:spPr>
          <a:xfrm>
            <a:off x="361718" y="5178092"/>
            <a:ext cx="162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Bassoon Reed</a:t>
            </a:r>
          </a:p>
        </p:txBody>
      </p:sp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718003" y="44376"/>
            <a:ext cx="109403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Here are some videos with musicians playing bassoon.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Do you recognize these compositions?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834190" y="2407906"/>
            <a:ext cx="501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https://www.youtube.com/watch?v=utwBlsyK9As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542C7-B2E7-494D-B10E-D4F34F673820}"/>
              </a:ext>
            </a:extLst>
          </p:cNvPr>
          <p:cNvSpPr/>
          <p:nvPr/>
        </p:nvSpPr>
        <p:spPr>
          <a:xfrm>
            <a:off x="7099563" y="2357101"/>
            <a:ext cx="5671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https://www.youtube.com/watch?v=XghEYA-edZA</a:t>
            </a: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F5F24-81FB-40BD-9329-DB0F11DF376D}"/>
              </a:ext>
            </a:extLst>
          </p:cNvPr>
          <p:cNvSpPr/>
          <p:nvPr/>
        </p:nvSpPr>
        <p:spPr>
          <a:xfrm>
            <a:off x="1046224" y="1688699"/>
            <a:ext cx="430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Catina</a:t>
            </a:r>
            <a:r>
              <a:rPr lang="en-US" sz="2800" dirty="0"/>
              <a:t> Band from Star Wars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0361B-A2DB-4307-A8D7-DD07C1BE5680}"/>
              </a:ext>
            </a:extLst>
          </p:cNvPr>
          <p:cNvSpPr/>
          <p:nvPr/>
        </p:nvSpPr>
        <p:spPr>
          <a:xfrm>
            <a:off x="7386689" y="1688699"/>
            <a:ext cx="4023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Havana by Camillo Cabello</a:t>
            </a:r>
          </a:p>
        </p:txBody>
      </p:sp>
      <p:pic>
        <p:nvPicPr>
          <p:cNvPr id="2052" name="Picture 4" descr="Image result for boulder bassoon quartet cantina band from star wars">
            <a:extLst>
              <a:ext uri="{FF2B5EF4-FFF2-40B4-BE49-F238E27FC236}">
                <a16:creationId xmlns:a16="http://schemas.microsoft.com/office/drawing/2014/main" id="{93B7E5B0-A054-49BA-B198-74B9CD22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19" y="3223590"/>
            <a:ext cx="4639948" cy="2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avana by Camillo Cabello mighty winds bassoon quartet photograph">
            <a:extLst>
              <a:ext uri="{FF2B5EF4-FFF2-40B4-BE49-F238E27FC236}">
                <a16:creationId xmlns:a16="http://schemas.microsoft.com/office/drawing/2014/main" id="{C078C31D-8E87-4B6F-868B-A4342772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63" y="3223590"/>
            <a:ext cx="4648714" cy="2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353246" y="84681"/>
            <a:ext cx="11052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bassoon is usually played with an orchestra.</a:t>
            </a:r>
          </a:p>
          <a:p>
            <a:pPr algn="ctr"/>
            <a:r>
              <a:rPr lang="en-US" sz="4000" b="1" dirty="0"/>
              <a:t>Here is the </a:t>
            </a:r>
            <a:r>
              <a:rPr lang="en-US" sz="4000" b="1" dirty="0" err="1"/>
              <a:t>Sourcere’s</a:t>
            </a:r>
            <a:r>
              <a:rPr lang="en-US" sz="4000" b="1" dirty="0"/>
              <a:t> Apprentice by P. </a:t>
            </a:r>
            <a:r>
              <a:rPr lang="en-US" sz="4000" b="1" dirty="0" err="1"/>
              <a:t>Dukas</a:t>
            </a:r>
            <a:endParaRPr lang="en-US" sz="4000" b="1" dirty="0"/>
          </a:p>
          <a:p>
            <a:pPr algn="ctr"/>
            <a:r>
              <a:rPr lang="en-US" sz="3200" b="1" u="sng" dirty="0">
                <a:hlinkClick r:id="rId2"/>
              </a:rPr>
              <a:t>https://www.youtube.com/watch?v=U4yH4B9deok</a:t>
            </a:r>
            <a:r>
              <a:rPr lang="en-US" sz="32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D1EA1-8118-4208-B205-696E67A3DEF8}"/>
              </a:ext>
            </a:extLst>
          </p:cNvPr>
          <p:cNvSpPr txBox="1"/>
          <p:nvPr/>
        </p:nvSpPr>
        <p:spPr>
          <a:xfrm>
            <a:off x="6339400" y="6137000"/>
            <a:ext cx="388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 </a:t>
            </a:r>
            <a:r>
              <a:rPr lang="en-US" sz="1000" dirty="0">
                <a:hlinkClick r:id="rId3"/>
              </a:rPr>
              <a:t>https://disney.fandom.com/wiki/The_Sorcerer%27s_Apprentice</a:t>
            </a:r>
            <a:endParaRPr lang="en-US" sz="1000" dirty="0"/>
          </a:p>
        </p:txBody>
      </p:sp>
      <p:pic>
        <p:nvPicPr>
          <p:cNvPr id="1034" name="Picture 10" descr="Young musicians in the woodwind section (clarinet and bassoon) of ...">
            <a:extLst>
              <a:ext uri="{FF2B5EF4-FFF2-40B4-BE49-F238E27FC236}">
                <a16:creationId xmlns:a16="http://schemas.microsoft.com/office/drawing/2014/main" id="{707EB626-4D20-463B-BE3A-DC6A9BAD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1967947"/>
            <a:ext cx="2552074" cy="41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Sorcerer's Apprentice | Disney Wiki | Fandom">
            <a:extLst>
              <a:ext uri="{FF2B5EF4-FFF2-40B4-BE49-F238E27FC236}">
                <a16:creationId xmlns:a16="http://schemas.microsoft.com/office/drawing/2014/main" id="{A88370CC-865A-4624-9EFD-C0E4FBC2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0" y="3137619"/>
            <a:ext cx="3887450" cy="29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2760BD-D859-4E92-8646-DF29408FCE69}"/>
              </a:ext>
            </a:extLst>
          </p:cNvPr>
          <p:cNvSpPr txBox="1"/>
          <p:nvPr/>
        </p:nvSpPr>
        <p:spPr>
          <a:xfrm>
            <a:off x="611663" y="6221895"/>
            <a:ext cx="388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 </a:t>
            </a:r>
            <a:r>
              <a:rPr lang="en-US" sz="1000" dirty="0">
                <a:hlinkClick r:id="rId6"/>
              </a:rPr>
              <a:t>https://www.alamy.com/stock-photo-young-musicians-in-the-woodwind-section-clarinet-and-bassoon-of-the-74332797.html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A949D-A6BE-4E2A-96BC-10981778C742}"/>
              </a:ext>
            </a:extLst>
          </p:cNvPr>
          <p:cNvSpPr txBox="1"/>
          <p:nvPr/>
        </p:nvSpPr>
        <p:spPr>
          <a:xfrm>
            <a:off x="4844186" y="2149759"/>
            <a:ext cx="687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here to see a short cartoon with the same music.</a:t>
            </a:r>
          </a:p>
          <a:p>
            <a:pPr algn="ctr"/>
            <a:r>
              <a:rPr lang="en-US" u="sng" dirty="0">
                <a:hlinkClick r:id="rId7"/>
              </a:rPr>
              <a:t>https://www.youtube.com/watch?v=LpKA9n-75tQ&amp;t=1s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B3E21A-A6C5-4C2C-8379-DE6A64E56E80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579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2020-05-26T19:22:06Z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