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59" r:id="rId11"/>
    <p:sldId id="273" r:id="rId12"/>
    <p:sldId id="260" r:id="rId13"/>
    <p:sldId id="274" r:id="rId14"/>
    <p:sldId id="271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3ACB3-65AE-4DA2-A508-E5DEACAD2CFB}" v="206" dt="2020-05-12T19:35:24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x463zoWpiVI&amp;list=RD-rh8gMvzPw0&amp;index=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eartamerica.com/featured/riverwalk-by-sunrise-deroche-dave-kenned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9s2-x40HvH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goeYNLK_0X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mleemusic.ca/3332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ljKY_DYXw" TargetMode="External"/><Relationship Id="rId2" Type="http://schemas.openxmlformats.org/officeDocument/2006/relationships/hyperlink" Target="https://www.youtube.com/watch?v=8nNilTdpDi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lamy.com/music-instruments-oboe-different-parts-wind-instrument-image798593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tockphoto.com/ca/photo/oboe-reed-mouthpiece-for-double-reed-musical-instrument-gm172189718-273042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We6av1lag" TargetMode="External"/><Relationship Id="rId2" Type="http://schemas.openxmlformats.org/officeDocument/2006/relationships/hyperlink" Target="https://www.youtube.com/watch?v=YUhVwJqial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hyperlink" Target="https://www.kesslerandsons.com/product/kessler-custom-artist-series-oboe-ree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2WJhax7Jmx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-K6g2rQN8&amp;list=TLPQMTIwNTIwMjDjFBUPqlgEuA&amp;index=1" TargetMode="External"/><Relationship Id="rId2" Type="http://schemas.openxmlformats.org/officeDocument/2006/relationships/hyperlink" Target="https://www.youtube.com/watch?v=xl8GGmedWl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6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74AC5F-D8B7-49D8-A580-6B87886EF85A}"/>
              </a:ext>
            </a:extLst>
          </p:cNvPr>
          <p:cNvSpPr/>
          <p:nvPr/>
        </p:nvSpPr>
        <p:spPr>
          <a:xfrm>
            <a:off x="0" y="230748"/>
            <a:ext cx="12085744" cy="1729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is a famous piece called “Morning Mood”.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is part of a longer composition called “Peer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by Edvard Grieg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hlinkClick r:id="rId2"/>
              </a:rPr>
              <a:t>https://www.youtube.com/watch?v=x463zoWpiVI&amp;list=RD-rh8gMvzPw0&amp;index=3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0CF2A-DDDA-49E0-8B88-33A7E5C17C04}"/>
              </a:ext>
            </a:extLst>
          </p:cNvPr>
          <p:cNvSpPr txBox="1"/>
          <p:nvPr/>
        </p:nvSpPr>
        <p:spPr>
          <a:xfrm>
            <a:off x="902322" y="2063606"/>
            <a:ext cx="10093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Can you hear when the oboe is playing?</a:t>
            </a:r>
          </a:p>
          <a:p>
            <a:pPr algn="ctr"/>
            <a:r>
              <a:rPr lang="en-US" sz="2800" b="1" dirty="0"/>
              <a:t>What other wind instruments do you hear?</a:t>
            </a:r>
          </a:p>
        </p:txBody>
      </p:sp>
      <p:pic>
        <p:nvPicPr>
          <p:cNvPr id="7170" name="Picture 2" descr="Riverwalk By Sunrise Deroche Photograph by Dave Kennedy">
            <a:extLst>
              <a:ext uri="{FF2B5EF4-FFF2-40B4-BE49-F238E27FC236}">
                <a16:creationId xmlns:a16="http://schemas.microsoft.com/office/drawing/2014/main" id="{8CCB4796-6819-41D6-82FD-6058C374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51" y="3142023"/>
            <a:ext cx="5955135" cy="334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2798D-E97E-4802-86F5-4A77CE4996DA}"/>
              </a:ext>
            </a:extLst>
          </p:cNvPr>
          <p:cNvSpPr txBox="1"/>
          <p:nvPr/>
        </p:nvSpPr>
        <p:spPr>
          <a:xfrm>
            <a:off x="8926686" y="5382136"/>
            <a:ext cx="20128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4"/>
              </a:rPr>
              <a:t>https://fineartamerica.com/featured/riverwalk-by-sunrise-deroche-dave-kennedy.html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37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oboe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2347266" y="3846527"/>
            <a:ext cx="68992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Hedwig’s Theme from Harry Potter (5:32 min)</a:t>
            </a:r>
          </a:p>
          <a:p>
            <a:pPr algn="ctr"/>
            <a:r>
              <a:rPr lang="en-US" sz="2400" u="sng" dirty="0">
                <a:hlinkClick r:id="rId2"/>
              </a:rPr>
              <a:t>https://www.youtube.com/watch?v=9s2-x40HvHU</a:t>
            </a:r>
            <a:endParaRPr lang="en-US" sz="2400" dirty="0"/>
          </a:p>
        </p:txBody>
      </p:sp>
      <p:pic>
        <p:nvPicPr>
          <p:cNvPr id="8196" name="Picture 4" descr="Oboenkalsse Weimar - Bohemian Rhapsody Oboe, Cor anglais &amp; Piano ...">
            <a:extLst>
              <a:ext uri="{FF2B5EF4-FFF2-40B4-BE49-F238E27FC236}">
                <a16:creationId xmlns:a16="http://schemas.microsoft.com/office/drawing/2014/main" id="{8F1DFD3B-4339-45BB-B1F6-12E5D2F5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11" y="1880177"/>
            <a:ext cx="3297307" cy="18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E75F2-73C9-46FA-B880-9593A77AA65A}"/>
              </a:ext>
            </a:extLst>
          </p:cNvPr>
          <p:cNvSpPr txBox="1"/>
          <p:nvPr/>
        </p:nvSpPr>
        <p:spPr>
          <a:xfrm>
            <a:off x="2304115" y="1049180"/>
            <a:ext cx="68993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Bohemian Rhapsody by Queen (8:02 min)</a:t>
            </a:r>
          </a:p>
          <a:p>
            <a:pPr algn="ctr"/>
            <a:r>
              <a:rPr lang="en-US" sz="2400" b="1" u="sng" dirty="0">
                <a:hlinkClick r:id="rId4"/>
              </a:rPr>
              <a:t>https://www.youtube.com/watch?v=goeYNLK_0X8</a:t>
            </a:r>
            <a:r>
              <a:rPr lang="en-US" sz="2400" b="1" dirty="0"/>
              <a:t> </a:t>
            </a:r>
          </a:p>
        </p:txBody>
      </p:sp>
      <p:pic>
        <p:nvPicPr>
          <p:cNvPr id="8198" name="Picture 6" descr="Harry Potter Hedwig's theme oboe, cor anglais &amp; piano cover ...">
            <a:extLst>
              <a:ext uri="{FF2B5EF4-FFF2-40B4-BE49-F238E27FC236}">
                <a16:creationId xmlns:a16="http://schemas.microsoft.com/office/drawing/2014/main" id="{5B6D7296-2A26-45F9-90A1-5FA47261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11" y="4797382"/>
            <a:ext cx="3383610" cy="19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4930973" y="111469"/>
            <a:ext cx="23300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Oboe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184833" y="1328296"/>
            <a:ext cx="40560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oboe is a double reed instrument.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309" y="1281737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8453728" y="3252797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An oboe is usually only included within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7198648" y="6025393"/>
            <a:ext cx="49181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double reed instrument has two small reads secured together.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3" y="1682239"/>
            <a:ext cx="4376140" cy="2311490"/>
          </a:xfrm>
          <a:prstGeom prst="rect">
            <a:avLst/>
          </a:prstGeom>
        </p:spPr>
      </p:pic>
      <p:pic>
        <p:nvPicPr>
          <p:cNvPr id="12" name="Picture 2" descr="1492B STUDENT OBOE WITH LOW B KEY | Tom Lee Music">
            <a:extLst>
              <a:ext uri="{FF2B5EF4-FFF2-40B4-BE49-F238E27FC236}">
                <a16:creationId xmlns:a16="http://schemas.microsoft.com/office/drawing/2014/main" id="{F0C4B268-DAE4-43D0-B416-92FF227E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" y="2402127"/>
            <a:ext cx="3127577" cy="31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Oboe Reed Mouthpiece For Double Reed Musical Instrument Stock ...">
            <a:extLst>
              <a:ext uri="{FF2B5EF4-FFF2-40B4-BE49-F238E27FC236}">
                <a16:creationId xmlns:a16="http://schemas.microsoft.com/office/drawing/2014/main" id="{8A0AAAF7-86D2-479B-91B2-0F89FAB3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26" y="4738215"/>
            <a:ext cx="1575996" cy="11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essler Custom Artist Cut Oboe Reed">
            <a:extLst>
              <a:ext uri="{FF2B5EF4-FFF2-40B4-BE49-F238E27FC236}">
                <a16:creationId xmlns:a16="http://schemas.microsoft.com/office/drawing/2014/main" id="{C8ED53CB-1175-433F-8A04-A4016622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31" y="4738215"/>
            <a:ext cx="1966195" cy="11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01" y="1060008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030498" y="95809"/>
            <a:ext cx="61310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5  :  Saxophone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281481" y="1016130"/>
            <a:ext cx="354192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saxophone is a member of what orchestra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What are the three parts of a saxophone?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What are 2 styles of music where the saxophone is prominent?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E204650-01E1-4940-9397-1F5C1BFE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" y="1016130"/>
            <a:ext cx="2592576" cy="55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6 : Oboe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633214" y="374863"/>
            <a:ext cx="1525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Oboe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18237" y="1891833"/>
            <a:ext cx="6559826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the sound of an oboe playing.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an oboe reed.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6780647" y="6280303"/>
            <a:ext cx="3555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this pic comes from :  </a:t>
            </a:r>
            <a:r>
              <a:rPr lang="en-US" sz="900" dirty="0">
                <a:hlinkClick r:id="rId2"/>
              </a:rPr>
              <a:t>https://www.tomleemusic.ca/33324</a:t>
            </a:r>
            <a:endParaRPr lang="en-US" sz="900" dirty="0"/>
          </a:p>
        </p:txBody>
      </p:sp>
      <p:pic>
        <p:nvPicPr>
          <p:cNvPr id="1026" name="Picture 2" descr="1492B STUDENT OBOE WITH LOW B KEY | Tom Lee Music">
            <a:extLst>
              <a:ext uri="{FF2B5EF4-FFF2-40B4-BE49-F238E27FC236}">
                <a16:creationId xmlns:a16="http://schemas.microsoft.com/office/drawing/2014/main" id="{7C2AC279-8127-451C-B519-7F75BBFC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75" y="728806"/>
            <a:ext cx="5400388" cy="5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0" y="228133"/>
            <a:ext cx="121920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parajita"/>
              </a:rPr>
              <a:t>Watch these videos to 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hear what an oboe sounds like,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and see how it is played.</a:t>
            </a:r>
          </a:p>
          <a:p>
            <a:pPr algn="ctr"/>
            <a:endParaRPr lang="en-US" sz="2800" b="1" dirty="0">
              <a:latin typeface="Arial"/>
              <a:cs typeface="Aparajita"/>
            </a:endParaRPr>
          </a:p>
          <a:p>
            <a:r>
              <a:rPr lang="en-US" sz="2000" b="1" u="sng" dirty="0">
                <a:hlinkClick r:id="rId2"/>
              </a:rPr>
              <a:t>https://www.youtube.com/watch?v=8nNilTdpDiE</a:t>
            </a:r>
            <a:r>
              <a:rPr lang="en-US" sz="2000" b="1" dirty="0"/>
              <a:t>                    </a:t>
            </a:r>
            <a:r>
              <a:rPr lang="en-US" sz="2000" dirty="0">
                <a:hlinkClick r:id="rId3"/>
              </a:rPr>
              <a:t>https://www.youtube.com/watch?v=p6ljKY_DYXw</a:t>
            </a:r>
            <a:endParaRPr lang="en-US" sz="2000" b="1" dirty="0">
              <a:latin typeface="Arial"/>
              <a:cs typeface="Aparajita"/>
            </a:endParaRPr>
          </a:p>
        </p:txBody>
      </p:sp>
      <p:pic>
        <p:nvPicPr>
          <p:cNvPr id="2050" name="Picture 2" descr="What does an oboe sound like? (Ode to Joy) - YouTube">
            <a:extLst>
              <a:ext uri="{FF2B5EF4-FFF2-40B4-BE49-F238E27FC236}">
                <a16:creationId xmlns:a16="http://schemas.microsoft.com/office/drawing/2014/main" id="{748D5DB3-7A66-475B-9544-EC3A61C3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4" y="3139703"/>
            <a:ext cx="5006016" cy="28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 first alone oboe concert (4th of July) - YouTube">
            <a:extLst>
              <a:ext uri="{FF2B5EF4-FFF2-40B4-BE49-F238E27FC236}">
                <a16:creationId xmlns:a16="http://schemas.microsoft.com/office/drawing/2014/main" id="{33D44C99-E716-4432-85C0-DCC6F638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55" y="3056521"/>
            <a:ext cx="4239078" cy="31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3538382" y="130518"/>
            <a:ext cx="3614402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4 main </a:t>
            </a:r>
          </a:p>
          <a:p>
            <a:r>
              <a:rPr lang="en-US" sz="2800" b="1" dirty="0">
                <a:latin typeface="Arial"/>
                <a:cs typeface="Arial"/>
              </a:rPr>
              <a:t>parts of an oboe: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From the pictures, can you name the four main parts?</a:t>
            </a:r>
          </a:p>
          <a:p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100745" y="2347356"/>
            <a:ext cx="2012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2"/>
              </a:rPr>
              <a:t>https://www.alamy.com/music-instruments-oboe-different-parts-wind-instrument-image7985930.html</a:t>
            </a:r>
            <a:endParaRPr lang="en-US" sz="1100" dirty="0"/>
          </a:p>
        </p:txBody>
      </p:sp>
      <p:pic>
        <p:nvPicPr>
          <p:cNvPr id="3074" name="Picture 2" descr="music, instruments, oboe, different parts, wind instrument Stock ...">
            <a:extLst>
              <a:ext uri="{FF2B5EF4-FFF2-40B4-BE49-F238E27FC236}">
                <a16:creationId xmlns:a16="http://schemas.microsoft.com/office/drawing/2014/main" id="{FA21C107-236B-4E0B-9A5B-3F1D6126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" y="124894"/>
            <a:ext cx="2012824" cy="20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Introduction to the Oboe | Music &amp; Arts">
            <a:extLst>
              <a:ext uri="{FF2B5EF4-FFF2-40B4-BE49-F238E27FC236}">
                <a16:creationId xmlns:a16="http://schemas.microsoft.com/office/drawing/2014/main" id="{44E0F01C-6AF5-415A-B4D2-E9E6AE7E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35" y="2999990"/>
            <a:ext cx="5863757" cy="38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oe Reed Mouthpiece For Double Reed Musical Instrument Stock ...">
            <a:extLst>
              <a:ext uri="{FF2B5EF4-FFF2-40B4-BE49-F238E27FC236}">
                <a16:creationId xmlns:a16="http://schemas.microsoft.com/office/drawing/2014/main" id="{20D305D4-A999-4A6C-9D91-09FAEEBA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98" y="50565"/>
            <a:ext cx="3614402" cy="2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754FE-8E46-4C48-A118-90D64D5B771B}"/>
              </a:ext>
            </a:extLst>
          </p:cNvPr>
          <p:cNvSpPr txBox="1"/>
          <p:nvPr/>
        </p:nvSpPr>
        <p:spPr>
          <a:xfrm>
            <a:off x="8577598" y="2809999"/>
            <a:ext cx="3104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6"/>
              </a:rPr>
              <a:t>https://www.istockphoto.com/ca/photo/oboe-reed-mouthpiece-for-double-reed-musical-instrument-gm172189718-2730426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CFD8B-E679-4932-B656-2C9895EB3D78}"/>
              </a:ext>
            </a:extLst>
          </p:cNvPr>
          <p:cNvSpPr txBox="1"/>
          <p:nvPr/>
        </p:nvSpPr>
        <p:spPr>
          <a:xfrm>
            <a:off x="8492137" y="3829877"/>
            <a:ext cx="36389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Look carefully at the picture of an oboe mouthpiece above.  What do you notice? How is it different from the reed used with a clarinet or saxophone?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An oboe is a double reed instrument. </a:t>
            </a:r>
            <a:r>
              <a:rPr lang="en-US" sz="2800" b="1" dirty="0">
                <a:latin typeface="Arial"/>
                <a:cs typeface="Arial"/>
              </a:rPr>
              <a:t>What is a double reed?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680739" y="771364"/>
            <a:ext cx="7142917" cy="492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A double reed  has two pieces of cane-wood that vibrate against each other when a musician blows against them.  The double reed acts as a fipple to produce the unique sound.  Check out this video to see what I mean.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https://www.youtube.com/watch?v=YUhVwJqial0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The double reed is fitted into a cork piece, which can then be attached to the upper joint of the oboe.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If you want to know more, here is a video to watch: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3"/>
              </a:rPr>
              <a:t>https://www.youtube.com/watch?v=hgWe6av1lag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101145" y="3090445"/>
            <a:ext cx="380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4"/>
              </a:rPr>
              <a:t>https://www.kesslerandsons.com/product/kessler-custom-artist-series-oboe-reed/</a:t>
            </a:r>
            <a:endParaRPr lang="en-US" sz="1200" dirty="0"/>
          </a:p>
        </p:txBody>
      </p:sp>
      <p:sp>
        <p:nvSpPr>
          <p:cNvPr id="4" name="AutoShape 2" descr="Kessler Custom Artist Oboe Reed">
            <a:extLst>
              <a:ext uri="{FF2B5EF4-FFF2-40B4-BE49-F238E27FC236}">
                <a16:creationId xmlns:a16="http://schemas.microsoft.com/office/drawing/2014/main" id="{69F97C04-0E09-4C02-9686-F3BBA4946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Kessler Custom Artist Cut Oboe Reed">
            <a:extLst>
              <a:ext uri="{FF2B5EF4-FFF2-40B4-BE49-F238E27FC236}">
                <a16:creationId xmlns:a16="http://schemas.microsoft.com/office/drawing/2014/main" id="{9B0ACD5C-35C8-41B0-9891-DE3D8EB7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855690"/>
            <a:ext cx="3725263" cy="22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boe Reed Mouthpiece For Double Reed Musical Instrument Stock ...">
            <a:extLst>
              <a:ext uri="{FF2B5EF4-FFF2-40B4-BE49-F238E27FC236}">
                <a16:creationId xmlns:a16="http://schemas.microsoft.com/office/drawing/2014/main" id="{42F2DCEE-40BD-443F-9ECC-8BBC465F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4" y="3922307"/>
            <a:ext cx="3614402" cy="2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786441" y="84681"/>
            <a:ext cx="100935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oboe is usually played with an orchestra.</a:t>
            </a:r>
          </a:p>
          <a:p>
            <a:pPr algn="ctr"/>
            <a:r>
              <a:rPr lang="en-US" sz="4000" b="1" dirty="0"/>
              <a:t>Here is </a:t>
            </a:r>
            <a:r>
              <a:rPr lang="en-US" sz="4000" b="1" dirty="0" err="1"/>
              <a:t>Gabriels’s</a:t>
            </a:r>
            <a:r>
              <a:rPr lang="en-US" sz="4000" b="1" dirty="0"/>
              <a:t> Oboe by Ennio Morricone.</a:t>
            </a:r>
          </a:p>
          <a:p>
            <a:pPr algn="ctr"/>
            <a:r>
              <a:rPr lang="en-US" sz="2800" b="1" u="sng" dirty="0">
                <a:hlinkClick r:id="rId2"/>
              </a:rPr>
              <a:t>https://www.youtube.com/watch?v=2WJhax7Jmxs</a:t>
            </a:r>
            <a:r>
              <a:rPr lang="en-US" sz="2800" b="1" dirty="0"/>
              <a:t> </a:t>
            </a:r>
          </a:p>
          <a:p>
            <a:pPr algn="ctr"/>
            <a:endParaRPr lang="en-US" sz="4000" b="1" dirty="0"/>
          </a:p>
        </p:txBody>
      </p:sp>
      <p:pic>
        <p:nvPicPr>
          <p:cNvPr id="5122" name="Picture 2" descr="Oboe lessons with Henrik Goldschmidt - Play with a Pro">
            <a:extLst>
              <a:ext uri="{FF2B5EF4-FFF2-40B4-BE49-F238E27FC236}">
                <a16:creationId xmlns:a16="http://schemas.microsoft.com/office/drawing/2014/main" id="{8CE6FB35-D698-4DF8-BFBD-DB0BC8A3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1" y="2406748"/>
            <a:ext cx="3509472" cy="35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nio Morricone - Gabriel's Oboe (Henrik Chaim Goldschmidt ...">
            <a:extLst>
              <a:ext uri="{FF2B5EF4-FFF2-40B4-BE49-F238E27FC236}">
                <a16:creationId xmlns:a16="http://schemas.microsoft.com/office/drawing/2014/main" id="{EF49888D-7ED9-4515-AE44-EACF8072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8" y="2454561"/>
            <a:ext cx="6260006" cy="34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D1EA1-8118-4208-B205-696E67A3DEF8}"/>
              </a:ext>
            </a:extLst>
          </p:cNvPr>
          <p:cNvSpPr txBox="1"/>
          <p:nvPr/>
        </p:nvSpPr>
        <p:spPr>
          <a:xfrm>
            <a:off x="786441" y="6069495"/>
            <a:ext cx="350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Oboist is Henrik Chaim </a:t>
            </a:r>
            <a:r>
              <a:rPr lang="en-US" dirty="0" err="1"/>
              <a:t>Goldsmidt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894522" y="55943"/>
            <a:ext cx="1040295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Here are some videos with musicians playing oboe.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Do you recognize these compositions?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357111" y="2364620"/>
            <a:ext cx="507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https://www.youtube.com/watch?v=xl8GGmedWl0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542C7-B2E7-494D-B10E-D4F34F673820}"/>
              </a:ext>
            </a:extLst>
          </p:cNvPr>
          <p:cNvSpPr/>
          <p:nvPr/>
        </p:nvSpPr>
        <p:spPr>
          <a:xfrm>
            <a:off x="5906867" y="2369428"/>
            <a:ext cx="567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https://www.youtube.com/watch?v=Un-K6g2rQN8&amp;list=TLPQMTIwNTIwMjDjFBUPqlgEuA&amp;index=1</a:t>
            </a:r>
            <a:r>
              <a:rPr lang="en-US" dirty="0"/>
              <a:t> </a:t>
            </a:r>
          </a:p>
        </p:txBody>
      </p:sp>
      <p:pic>
        <p:nvPicPr>
          <p:cNvPr id="6146" name="Picture 2" descr="Hallelujah - Toms Abelis oboe instrumental Cover - YouTube">
            <a:extLst>
              <a:ext uri="{FF2B5EF4-FFF2-40B4-BE49-F238E27FC236}">
                <a16:creationId xmlns:a16="http://schemas.microsoft.com/office/drawing/2014/main" id="{FC524D35-2745-4297-97AA-8ECFD584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9" y="3301057"/>
            <a:ext cx="5109294" cy="28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mila Cabello - Havana Oboe/Piano Cover - YouTube">
            <a:extLst>
              <a:ext uri="{FF2B5EF4-FFF2-40B4-BE49-F238E27FC236}">
                <a16:creationId xmlns:a16="http://schemas.microsoft.com/office/drawing/2014/main" id="{E7AB5899-6B5D-429E-A4F1-5E0427E8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6" y="3301056"/>
            <a:ext cx="5109292" cy="2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FF5F24-81FB-40BD-9329-DB0F11DF376D}"/>
              </a:ext>
            </a:extLst>
          </p:cNvPr>
          <p:cNvSpPr/>
          <p:nvPr/>
        </p:nvSpPr>
        <p:spPr>
          <a:xfrm>
            <a:off x="1046224" y="1688699"/>
            <a:ext cx="280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Hallelujah by Leonard Cohn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0361B-A2DB-4307-A8D7-DD07C1BE5680}"/>
              </a:ext>
            </a:extLst>
          </p:cNvPr>
          <p:cNvSpPr/>
          <p:nvPr/>
        </p:nvSpPr>
        <p:spPr>
          <a:xfrm>
            <a:off x="7479454" y="1688699"/>
            <a:ext cx="271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Havana by Camillo Cabello</a:t>
            </a:r>
          </a:p>
        </p:txBody>
      </p:sp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7BBFDE-5E8C-495C-80A3-F89A61A30DB3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617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2020-05-21T01:23:44Z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