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3" r:id="rId9"/>
    <p:sldId id="258" r:id="rId10"/>
    <p:sldId id="259" r:id="rId11"/>
    <p:sldId id="266" r:id="rId12"/>
    <p:sldId id="272" r:id="rId13"/>
    <p:sldId id="260" r:id="rId14"/>
    <p:sldId id="271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9EB2A-A478-4C75-89A8-561E941295FB}" v="185" dt="2020-05-04T15:47:4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hyperlink" Target="https://www.youtube.com/watch?v=uN6Nul5DS0o" TargetMode="External"/><Relationship Id="rId2" Type="http://schemas.openxmlformats.org/officeDocument/2006/relationships/hyperlink" Target="https://www.youtube.com/watch?v=YT_63UntRJ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s://www.youtube.com/watch?v=nLaFKsnlvig" TargetMode="External"/><Relationship Id="rId5" Type="http://schemas.openxmlformats.org/officeDocument/2006/relationships/hyperlink" Target="https://www.youtube.com/watch?v=xb_O_P84Akw" TargetMode="External"/><Relationship Id="rId10" Type="http://schemas.openxmlformats.org/officeDocument/2006/relationships/hyperlink" Target="https://www.dreamstime.com/stock-photo-musicians-playing-clarinet-band-close-up-image60028374" TargetMode="External"/><Relationship Id="rId4" Type="http://schemas.openxmlformats.org/officeDocument/2006/relationships/hyperlink" Target="https://www.youtube.com/watch?v=yNUY9pqyEaI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EA1G4FO5c" TargetMode="External"/><Relationship Id="rId2" Type="http://schemas.openxmlformats.org/officeDocument/2006/relationships/hyperlink" Target="https://www.youtube.com/watch?v=nuEMqMc1Fh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8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eetsound.com/products/alegriastudentclarinet" TargetMode="External"/><Relationship Id="rId2" Type="http://schemas.openxmlformats.org/officeDocument/2006/relationships/hyperlink" Target="https://www.dkfindout.com/us/music-art-and-literature/musical-instruments/clari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xiYxLKWVfR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7-MJZJjJs4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he-clarinets.net/english/clarinet-instrument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chboxaudio.com/skb-cases-b-foot-flute-case/" TargetMode="External"/><Relationship Id="rId2" Type="http://schemas.openxmlformats.org/officeDocument/2006/relationships/hyperlink" Target="http://www.the-clarinets.net/english/clarinet-ree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m/Clarinet-Mouthpiece-Ligature-Plastic-Cap-black/dp/B00P0AHRQ0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amromusic.com/clarine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.illinois.edu/dailyhailey/how-writing-is-similar-to-playing-the-clarinet/" TargetMode="External"/><Relationship Id="rId2" Type="http://schemas.openxmlformats.org/officeDocument/2006/relationships/hyperlink" Target="https://www.youtube.com/watch?v=bqdtnBPlVf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4 : Grades 3-6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159026" y="128370"/>
            <a:ext cx="120329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Clarinet plays a key role in several styles or genres of music.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159026" y="804625"/>
            <a:ext cx="4890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Genre:  Classical Music </a:t>
            </a:r>
          </a:p>
          <a:p>
            <a:r>
              <a:rPr lang="en-US" dirty="0">
                <a:hlinkClick r:id="rId2"/>
              </a:rPr>
              <a:t>https://www.youtube.com/watch?v=YT_63UntRJE</a:t>
            </a:r>
            <a:endParaRPr lang="en-US" dirty="0"/>
          </a:p>
        </p:txBody>
      </p:sp>
      <p:pic>
        <p:nvPicPr>
          <p:cNvPr id="7170" name="Picture 2" descr="Wolfgang Amadeus Mozart: Clarinet Concerto in A major, K.622 - YouTube">
            <a:extLst>
              <a:ext uri="{FF2B5EF4-FFF2-40B4-BE49-F238E27FC236}">
                <a16:creationId xmlns:a16="http://schemas.microsoft.com/office/drawing/2014/main" id="{ED20D76C-B41F-46C8-A5A9-7F0D95E6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2" y="1637168"/>
            <a:ext cx="2961623" cy="16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CC7322-70D0-4377-97E3-D92235C267A7}"/>
              </a:ext>
            </a:extLst>
          </p:cNvPr>
          <p:cNvSpPr/>
          <p:nvPr/>
        </p:nvSpPr>
        <p:spPr>
          <a:xfrm>
            <a:off x="6717270" y="807545"/>
            <a:ext cx="4890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Genre:  Klezmer Music</a:t>
            </a:r>
          </a:p>
          <a:p>
            <a:r>
              <a:rPr lang="en-US" dirty="0">
                <a:hlinkClick r:id="rId4"/>
              </a:rPr>
              <a:t>https://www.youtube.com/watch?v=yNUY9pqyEaI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7758B-B99F-43B7-8038-C063259254E4}"/>
              </a:ext>
            </a:extLst>
          </p:cNvPr>
          <p:cNvSpPr/>
          <p:nvPr/>
        </p:nvSpPr>
        <p:spPr>
          <a:xfrm>
            <a:off x="4247235" y="2748566"/>
            <a:ext cx="2470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What is your guess?  Do you recognize this piece?</a:t>
            </a:r>
          </a:p>
          <a:p>
            <a:r>
              <a:rPr lang="en-US" dirty="0">
                <a:hlinkClick r:id="rId5"/>
              </a:rPr>
              <a:t>https://www.youtube.com/watch?v=xb_O_P84Akw</a:t>
            </a:r>
            <a:endParaRPr lang="en-US" dirty="0"/>
          </a:p>
        </p:txBody>
      </p:sp>
      <p:pic>
        <p:nvPicPr>
          <p:cNvPr id="7172" name="Picture 4" descr="Maxwell Street Klezmer Band: Galitzianer vs Litvak - YouTube">
            <a:extLst>
              <a:ext uri="{FF2B5EF4-FFF2-40B4-BE49-F238E27FC236}">
                <a16:creationId xmlns:a16="http://schemas.microsoft.com/office/drawing/2014/main" id="{FF011F41-9F5F-4034-84C3-D8A94C98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0" y="1537778"/>
            <a:ext cx="3329813" cy="18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E03225-5B6C-4084-ABC2-D8399DF8E5A9}"/>
              </a:ext>
            </a:extLst>
          </p:cNvPr>
          <p:cNvSpPr/>
          <p:nvPr/>
        </p:nvSpPr>
        <p:spPr>
          <a:xfrm>
            <a:off x="323504" y="3553195"/>
            <a:ext cx="2857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Jazz Music</a:t>
            </a:r>
          </a:p>
          <a:p>
            <a:r>
              <a:rPr lang="en-US" dirty="0">
                <a:hlinkClick r:id="rId7"/>
              </a:rPr>
              <a:t>https://www.youtube.com/watch?v=uN6Nul5DS0o</a:t>
            </a:r>
            <a:endParaRPr lang="en-US" dirty="0"/>
          </a:p>
        </p:txBody>
      </p:sp>
      <p:pic>
        <p:nvPicPr>
          <p:cNvPr id="7176" name="Picture 8" descr="Clarinet Marmalade (Original Dixieland Jazz Band) - MONA'S HOT ...">
            <a:extLst>
              <a:ext uri="{FF2B5EF4-FFF2-40B4-BE49-F238E27FC236}">
                <a16:creationId xmlns:a16="http://schemas.microsoft.com/office/drawing/2014/main" id="{18692D76-AE72-4A08-A4DB-E51E54AB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4603004"/>
            <a:ext cx="2857500" cy="21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usicians playing clarinet in band">
            <a:extLst>
              <a:ext uri="{FF2B5EF4-FFF2-40B4-BE49-F238E27FC236}">
                <a16:creationId xmlns:a16="http://schemas.microsoft.com/office/drawing/2014/main" id="{6205FC7D-8B17-464F-A435-958E6D5F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7644" y="4603004"/>
            <a:ext cx="1712906" cy="20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4FDA49-C931-46F0-9370-A520629E4BDE}"/>
              </a:ext>
            </a:extLst>
          </p:cNvPr>
          <p:cNvSpPr txBox="1"/>
          <p:nvPr/>
        </p:nvSpPr>
        <p:spPr>
          <a:xfrm>
            <a:off x="6717270" y="5464421"/>
            <a:ext cx="207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 </a:t>
            </a:r>
            <a:r>
              <a:rPr lang="en-US" sz="1200" dirty="0">
                <a:hlinkClick r:id="rId10"/>
              </a:rPr>
              <a:t>https://www.dreamstime.com/stock-photo-musicians-playing-clarinet-band-close-up-image60028374</a:t>
            </a:r>
            <a:endParaRPr lang="en-US" sz="1200" dirty="0"/>
          </a:p>
        </p:txBody>
      </p:sp>
      <p:pic>
        <p:nvPicPr>
          <p:cNvPr id="20" name="Picture 10" descr="Musicians playing clarinet in band">
            <a:extLst>
              <a:ext uri="{FF2B5EF4-FFF2-40B4-BE49-F238E27FC236}">
                <a16:creationId xmlns:a16="http://schemas.microsoft.com/office/drawing/2014/main" id="{A366B6D1-E78B-4174-AC64-0283B57C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3938" y="4683306"/>
            <a:ext cx="1712906" cy="20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4B9D14E-5EFB-4FAD-BC53-CE33D3D4D12E}"/>
              </a:ext>
            </a:extLst>
          </p:cNvPr>
          <p:cNvSpPr/>
          <p:nvPr/>
        </p:nvSpPr>
        <p:spPr>
          <a:xfrm>
            <a:off x="7464350" y="3649857"/>
            <a:ext cx="4731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Genre:  What is your guess?  Do you recognize this piece?</a:t>
            </a:r>
          </a:p>
          <a:p>
            <a:r>
              <a:rPr lang="en-US" dirty="0">
                <a:hlinkClick r:id="rId11"/>
              </a:rPr>
              <a:t>https://www.youtube.com/watch?v=nLaFKsnlvig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Lean On (3:30 min)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https://www.youtube.com/watch?v=nuEMqMc1Fh4</a:t>
            </a:r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757391" y="3927090"/>
            <a:ext cx="9661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Arial"/>
                <a:cs typeface="Arial"/>
              </a:rPr>
              <a:t>Despacito</a:t>
            </a:r>
            <a:r>
              <a:rPr lang="en-US" sz="2800" b="1" dirty="0">
                <a:latin typeface="Arial"/>
                <a:cs typeface="Arial"/>
              </a:rPr>
              <a:t> (3:30 min)</a:t>
            </a:r>
          </a:p>
          <a:p>
            <a:pPr algn="ctr"/>
            <a:r>
              <a:rPr lang="en-US" sz="2800" dirty="0">
                <a:hlinkClick r:id="rId3"/>
              </a:rPr>
              <a:t>https://www.youtube.com/watch?v=ZHEA1G4FO5c</a:t>
            </a:r>
            <a:endParaRPr lang="en-US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48759E4-339B-43AA-9F74-3F5504D6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62" y="2268411"/>
            <a:ext cx="2562499" cy="14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SPACITO - Luis Fonsi ft. Daddy Yankee - Clarinet Cover - YouTube">
            <a:extLst>
              <a:ext uri="{FF2B5EF4-FFF2-40B4-BE49-F238E27FC236}">
                <a16:creationId xmlns:a16="http://schemas.microsoft.com/office/drawing/2014/main" id="{5E678281-03A9-4C76-83A5-45010F12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65" y="503552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4282435" y="106956"/>
            <a:ext cx="32688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Clarinet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8060813" y="2928317"/>
            <a:ext cx="40560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clarinet has a very warm sound.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4" y="1122619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270474" y="3128372"/>
            <a:ext cx="29674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In an orchestra, a clarinet is a member of the woodwind family.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7198648" y="6025393"/>
            <a:ext cx="49181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3 genres of music where </a:t>
            </a:r>
            <a:r>
              <a:rPr lang="en-US" sz="2000" b="1"/>
              <a:t>clarinet can be </a:t>
            </a:r>
            <a:r>
              <a:rPr lang="en-US" sz="2000" b="1" dirty="0"/>
              <a:t>prominent are classical, jazz, and klezmer.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7D753-BA51-4642-A54C-42C2F9335247}"/>
              </a:ext>
            </a:extLst>
          </p:cNvPr>
          <p:cNvSpPr txBox="1"/>
          <p:nvPr/>
        </p:nvSpPr>
        <p:spPr>
          <a:xfrm>
            <a:off x="191016" y="5769187"/>
            <a:ext cx="35370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clarinet is important in several genres or styles of music.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72" y="2450995"/>
            <a:ext cx="4376140" cy="2311490"/>
          </a:xfrm>
          <a:prstGeom prst="rect">
            <a:avLst/>
          </a:prstGeom>
        </p:spPr>
      </p:pic>
      <p:pic>
        <p:nvPicPr>
          <p:cNvPr id="15" name="Picture 6" descr="What Is A Clarinet? | Clarinet Facts For Kids | DK Find Out">
            <a:extLst>
              <a:ext uri="{FF2B5EF4-FFF2-40B4-BE49-F238E27FC236}">
                <a16:creationId xmlns:a16="http://schemas.microsoft.com/office/drawing/2014/main" id="{88D0E8AA-4862-4117-ADD3-D1102407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5" y="978909"/>
            <a:ext cx="1946021" cy="185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usicians playing clarinet in band">
            <a:extLst>
              <a:ext uri="{FF2B5EF4-FFF2-40B4-BE49-F238E27FC236}">
                <a16:creationId xmlns:a16="http://schemas.microsoft.com/office/drawing/2014/main" id="{EC752197-3102-4030-A5F2-7E5A9467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635" y="4284063"/>
            <a:ext cx="1217354" cy="14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olfgang Amadeus Mozart: Clarinet Concerto in A major, K.622 - YouTube">
            <a:extLst>
              <a:ext uri="{FF2B5EF4-FFF2-40B4-BE49-F238E27FC236}">
                <a16:creationId xmlns:a16="http://schemas.microsoft.com/office/drawing/2014/main" id="{9D46E741-35E9-4F10-A164-DB496F3B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48" y="4987025"/>
            <a:ext cx="1446804" cy="8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larinet Marmalade (Original Dixieland Jazz Band) - MONA'S HOT ...">
            <a:extLst>
              <a:ext uri="{FF2B5EF4-FFF2-40B4-BE49-F238E27FC236}">
                <a16:creationId xmlns:a16="http://schemas.microsoft.com/office/drawing/2014/main" id="{37384728-A597-4DB2-A4FA-DD6D6322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59" y="4958160"/>
            <a:ext cx="1082762" cy="8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xwell Street Klezmer Band: Galitzianer vs Litvak - YouTube">
            <a:extLst>
              <a:ext uri="{FF2B5EF4-FFF2-40B4-BE49-F238E27FC236}">
                <a16:creationId xmlns:a16="http://schemas.microsoft.com/office/drawing/2014/main" id="{82D8224C-2279-4FE5-A5E3-450DC5A0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40" y="4921516"/>
            <a:ext cx="1513700" cy="8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31" y="999540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2271934" y="240358"/>
            <a:ext cx="936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3  :  Flute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81539" y="1229803"/>
            <a:ext cx="563304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flute is a member of what orchestra instrument family?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 flute played in an orchestra (transverse flute) has three parts.  What are they? (Hint: Think of your body.)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What kind of flute is a traditional instrument of Indigenous people in Peru?  (Hint:  Think of cooking.)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4: Clarinet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1232505" y="114092"/>
            <a:ext cx="21719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Clarinet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169019" y="1396522"/>
            <a:ext cx="5032568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 </a:t>
            </a:r>
          </a:p>
          <a:p>
            <a:pPr algn="ctr"/>
            <a:endParaRPr lang="en-US" dirty="0"/>
          </a:p>
          <a:p>
            <a:pPr algn="ctr"/>
            <a:r>
              <a:rPr lang="en-US" sz="2800" b="1" dirty="0">
                <a:latin typeface="Arial"/>
                <a:cs typeface="Arial"/>
              </a:rPr>
              <a:t>I can identify the sound of a clarinet playing.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I know three kinds of music where clarinet is highlighted or prominent.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6D51-CC38-45B9-8CE4-749768F84ADA}"/>
              </a:ext>
            </a:extLst>
          </p:cNvPr>
          <p:cNvSpPr txBox="1"/>
          <p:nvPr/>
        </p:nvSpPr>
        <p:spPr>
          <a:xfrm>
            <a:off x="5436582" y="6250898"/>
            <a:ext cx="646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https://www.dkfindout.com/us/music-art-and-literature/musical-instruments/clarinet/</a:t>
            </a:r>
            <a:r>
              <a:rPr lang="en-US" sz="1200" dirty="0">
                <a:hlinkClick r:id="rId3"/>
              </a:rPr>
              <a:t>t</a:t>
            </a:r>
            <a:endParaRPr lang="en-US" sz="1200" dirty="0"/>
          </a:p>
        </p:txBody>
      </p:sp>
      <p:pic>
        <p:nvPicPr>
          <p:cNvPr id="1030" name="Picture 6" descr="What Is A Clarinet? | Clarinet Facts For Kids | DK Find Out">
            <a:extLst>
              <a:ext uri="{FF2B5EF4-FFF2-40B4-BE49-F238E27FC236}">
                <a16:creationId xmlns:a16="http://schemas.microsoft.com/office/drawing/2014/main" id="{88B89B2F-4D6C-439D-8851-72558A46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82" y="79531"/>
            <a:ext cx="6468105" cy="61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05A08-56AC-4309-A22F-3F305B593177}"/>
              </a:ext>
            </a:extLst>
          </p:cNvPr>
          <p:cNvSpPr txBox="1"/>
          <p:nvPr/>
        </p:nvSpPr>
        <p:spPr>
          <a:xfrm>
            <a:off x="0" y="822690"/>
            <a:ext cx="69054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This YouTube video shows a most famous clarinet part for orchestra. 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https://www.youtube.com/watch?v=xiYxLKWVfR8</a:t>
            </a:r>
            <a:endParaRPr lang="en-US" sz="2800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Did you notice the warm sound of the clarinet.</a:t>
            </a:r>
          </a:p>
        </p:txBody>
      </p:sp>
      <p:pic>
        <p:nvPicPr>
          <p:cNvPr id="2050" name="Picture 2" descr="Gershwin - Rhapsody in Blue, Opening clarinet solo - Bruno ...">
            <a:extLst>
              <a:ext uri="{FF2B5EF4-FFF2-40B4-BE49-F238E27FC236}">
                <a16:creationId xmlns:a16="http://schemas.microsoft.com/office/drawing/2014/main" id="{A52338F6-F762-4D04-8BCE-8BB87A5B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37" y="1103655"/>
            <a:ext cx="4931764" cy="27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1758993" y="48233"/>
            <a:ext cx="9993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Rhapsody in Blue </a:t>
            </a:r>
            <a:r>
              <a:rPr lang="en-US" sz="4000" b="1"/>
              <a:t>by George </a:t>
            </a:r>
            <a:r>
              <a:rPr lang="en-US" sz="4000" b="1" dirty="0"/>
              <a:t>Gershwin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C792D-706E-4152-BAD1-C5C7BB1A5046}"/>
              </a:ext>
            </a:extLst>
          </p:cNvPr>
          <p:cNvSpPr txBox="1"/>
          <p:nvPr/>
        </p:nvSpPr>
        <p:spPr>
          <a:xfrm>
            <a:off x="6051342" y="4362120"/>
            <a:ext cx="5821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Would you like to hear the whole composition? </a:t>
            </a:r>
          </a:p>
          <a:p>
            <a:pPr algn="ctr"/>
            <a:r>
              <a:rPr lang="en-US" b="1" dirty="0"/>
              <a:t>Click on this link. </a:t>
            </a:r>
          </a:p>
          <a:p>
            <a:pPr algn="ctr"/>
            <a:r>
              <a:rPr lang="en-US" dirty="0">
                <a:hlinkClick r:id="rId4"/>
              </a:rPr>
              <a:t>https://www.youtube.com/watch?v=7-MJZJjJs4A</a:t>
            </a:r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does this song make you think about?</a:t>
            </a:r>
          </a:p>
          <a:p>
            <a:pPr algn="ctr"/>
            <a:r>
              <a:rPr lang="en-US" b="1" dirty="0"/>
              <a:t>What other instrument is prominent in this composition?</a:t>
            </a:r>
          </a:p>
          <a:p>
            <a:endParaRPr lang="en-US" dirty="0"/>
          </a:p>
        </p:txBody>
      </p:sp>
      <p:pic>
        <p:nvPicPr>
          <p:cNvPr id="2052" name="Picture 4" descr="Rhapsody in Blue - Emily Bear, age 13 - YouTube">
            <a:extLst>
              <a:ext uri="{FF2B5EF4-FFF2-40B4-BE49-F238E27FC236}">
                <a16:creationId xmlns:a16="http://schemas.microsoft.com/office/drawing/2014/main" id="{90BD8EC8-E540-4251-AA11-99557C3A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63" y="4107719"/>
            <a:ext cx="4656632" cy="2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3101008" y="274896"/>
            <a:ext cx="589721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5 parts to the Clarinet.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1918847" y="5982940"/>
            <a:ext cx="28989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</a:t>
            </a:r>
            <a:r>
              <a:rPr lang="en-US" sz="1100" dirty="0">
                <a:hlinkClick r:id="rId2"/>
              </a:rPr>
              <a:t>http://www.the-clarinets.net/english/clarinet-instrument.html</a:t>
            </a:r>
            <a:endParaRPr lang="en-US" sz="1100" dirty="0"/>
          </a:p>
        </p:txBody>
      </p:sp>
      <p:pic>
        <p:nvPicPr>
          <p:cNvPr id="3074" name="Picture 2" descr="Clarinet - its parts">
            <a:extLst>
              <a:ext uri="{FF2B5EF4-FFF2-40B4-BE49-F238E27FC236}">
                <a16:creationId xmlns:a16="http://schemas.microsoft.com/office/drawing/2014/main" id="{84D04C83-36E9-41B1-B6FE-4E9B4D6D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47" y="1301033"/>
            <a:ext cx="1981389" cy="46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19DF3-A712-426B-81C8-ED322402F582}"/>
              </a:ext>
            </a:extLst>
          </p:cNvPr>
          <p:cNvSpPr txBox="1"/>
          <p:nvPr/>
        </p:nvSpPr>
        <p:spPr>
          <a:xfrm>
            <a:off x="4035775" y="1482327"/>
            <a:ext cx="566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Has a reed and is where the tone is created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C4F16-432D-488B-AACA-92BC7BF15A5D}"/>
              </a:ext>
            </a:extLst>
          </p:cNvPr>
          <p:cNvSpPr txBox="1"/>
          <p:nvPr/>
        </p:nvSpPr>
        <p:spPr>
          <a:xfrm>
            <a:off x="4035774" y="1963681"/>
            <a:ext cx="724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4444"/>
                </a:solidFill>
                <a:latin typeface="arial" panose="020B0604020202020204" pitchFamily="34" charset="0"/>
              </a:rPr>
              <a:t>Can be longer or shorter.  It finetunes the clarinet’s pitch.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3AEAF-3961-434B-9F41-0FD7167B58CF}"/>
              </a:ext>
            </a:extLst>
          </p:cNvPr>
          <p:cNvSpPr txBox="1"/>
          <p:nvPr/>
        </p:nvSpPr>
        <p:spPr>
          <a:xfrm>
            <a:off x="4035775" y="4215786"/>
            <a:ext cx="37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4444"/>
                </a:solidFill>
                <a:latin typeface="arial" panose="020B0604020202020204" pitchFamily="34" charset="0"/>
              </a:rPr>
              <a:t>Keys for the right hand.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1BCE6-23B5-48C9-978F-B28644FF5795}"/>
              </a:ext>
            </a:extLst>
          </p:cNvPr>
          <p:cNvSpPr txBox="1"/>
          <p:nvPr/>
        </p:nvSpPr>
        <p:spPr>
          <a:xfrm>
            <a:off x="4035775" y="2723703"/>
            <a:ext cx="66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4444"/>
                </a:solidFill>
                <a:latin typeface="arial" panose="020B0604020202020204" pitchFamily="34" charset="0"/>
              </a:rPr>
              <a:t>Keys for the left hand.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5F123-9DBF-4545-BC81-D452D4C5ADB0}"/>
              </a:ext>
            </a:extLst>
          </p:cNvPr>
          <p:cNvSpPr txBox="1"/>
          <p:nvPr/>
        </p:nvSpPr>
        <p:spPr>
          <a:xfrm>
            <a:off x="4035774" y="5263424"/>
            <a:ext cx="425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4444"/>
                </a:solidFill>
                <a:latin typeface="arial" panose="020B0604020202020204" pitchFamily="34" charset="0"/>
              </a:rPr>
              <a:t>Responsible for the lowest tone</a:t>
            </a:r>
            <a:r>
              <a:rPr lang="en-US" sz="1600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What is a reed for the mouthpiece of a clarinet?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763495" y="1070483"/>
            <a:ext cx="7142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reed is a thin piece of wood made to act as a fipple for creating the sound of some instruments, including the clarinet.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The reed is attached to the mouthpiece.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220414" y="2967335"/>
            <a:ext cx="407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http://www.the-clarinets.net/english/clarinet-reed.html</a:t>
            </a:r>
            <a:r>
              <a:rPr lang="en-US" sz="1200" dirty="0">
                <a:hlinkClick r:id="rId3"/>
              </a:rPr>
              <a:t>/</a:t>
            </a:r>
            <a:endParaRPr lang="en-US" sz="1200" dirty="0"/>
          </a:p>
        </p:txBody>
      </p:sp>
      <p:pic>
        <p:nvPicPr>
          <p:cNvPr id="8" name="Picture 6" descr="The Clarinets - Reeds">
            <a:extLst>
              <a:ext uri="{FF2B5EF4-FFF2-40B4-BE49-F238E27FC236}">
                <a16:creationId xmlns:a16="http://schemas.microsoft.com/office/drawing/2014/main" id="{F9F3AAB5-FC6F-4CCD-BEB9-F7DC8FE9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771364"/>
            <a:ext cx="4161902" cy="21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mazon.com: Glory Clarinet Mouthpiece Kit with Ligature,one Reed ...">
            <a:extLst>
              <a:ext uri="{FF2B5EF4-FFF2-40B4-BE49-F238E27FC236}">
                <a16:creationId xmlns:a16="http://schemas.microsoft.com/office/drawing/2014/main" id="{0E76BFC4-61BF-4C96-98A7-59AA56AB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3474492"/>
            <a:ext cx="3620585" cy="27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1B348-7EB5-4BE1-B471-B985A77D968B}"/>
              </a:ext>
            </a:extLst>
          </p:cNvPr>
          <p:cNvSpPr txBox="1"/>
          <p:nvPr/>
        </p:nvSpPr>
        <p:spPr>
          <a:xfrm>
            <a:off x="220414" y="6288668"/>
            <a:ext cx="469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6"/>
              </a:rPr>
              <a:t>https://www.amazon.com/Clarinet-Mouthpiece-Ligature-Plastic-Cap-black/dp/B00P0AHRQ0</a:t>
            </a:r>
            <a:r>
              <a:rPr lang="en-US" sz="1200" dirty="0">
                <a:hlinkClick r:id="rId3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6F0D3-48CD-4F59-BD2C-839D4AC82482}"/>
              </a:ext>
            </a:extLst>
          </p:cNvPr>
          <p:cNvSpPr txBox="1"/>
          <p:nvPr/>
        </p:nvSpPr>
        <p:spPr>
          <a:xfrm>
            <a:off x="1320996" y="169908"/>
            <a:ext cx="955000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Here’s a diagram of more detailed parts of a clarinet.</a:t>
            </a:r>
            <a:endParaRPr lang="en-US" dirty="0">
              <a:cs typeface="Calibri" panose="020F0502020204030204"/>
            </a:endParaRPr>
          </a:p>
          <a:p>
            <a:endParaRPr lang="en-US" sz="1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4AE9F-6116-450F-BAFB-180753B9042E}"/>
              </a:ext>
            </a:extLst>
          </p:cNvPr>
          <p:cNvSpPr txBox="1"/>
          <p:nvPr/>
        </p:nvSpPr>
        <p:spPr>
          <a:xfrm>
            <a:off x="641230" y="40199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0003A-AE5B-487B-B920-78B1C4C565B0}"/>
              </a:ext>
            </a:extLst>
          </p:cNvPr>
          <p:cNvSpPr txBox="1"/>
          <p:nvPr/>
        </p:nvSpPr>
        <p:spPr>
          <a:xfrm>
            <a:off x="2012830" y="6411116"/>
            <a:ext cx="527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2"/>
              </a:rPr>
              <a:t>https://www.amromusic.com/clarinet</a:t>
            </a:r>
            <a:endParaRPr lang="en-US" sz="1200" dirty="0"/>
          </a:p>
        </p:txBody>
      </p:sp>
      <p:pic>
        <p:nvPicPr>
          <p:cNvPr id="2" name="Picture 2" descr="Clarinet Parts Diagram">
            <a:extLst>
              <a:ext uri="{FF2B5EF4-FFF2-40B4-BE49-F238E27FC236}">
                <a16:creationId xmlns:a16="http://schemas.microsoft.com/office/drawing/2014/main" id="{374649F1-0B81-428F-B79C-8B5236AD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0" y="970103"/>
            <a:ext cx="8161520" cy="54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0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0DDC8-1944-4578-9CD7-70472A0F425E}"/>
              </a:ext>
            </a:extLst>
          </p:cNvPr>
          <p:cNvSpPr txBox="1"/>
          <p:nvPr/>
        </p:nvSpPr>
        <p:spPr>
          <a:xfrm>
            <a:off x="249836" y="119918"/>
            <a:ext cx="1169232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cs typeface="Calibri"/>
              </a:rPr>
              <a:t>How a Clarinet is Made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There is quite a process to making a clarinet.  Below is a video that shows you the factory process of making a clarinet.  If you are interested in building things, you may find this process fascinating.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A8679-2216-46BB-AC5E-E5C72703F8D8}"/>
              </a:ext>
            </a:extLst>
          </p:cNvPr>
          <p:cNvSpPr txBox="1"/>
          <p:nvPr/>
        </p:nvSpPr>
        <p:spPr>
          <a:xfrm>
            <a:off x="2663251" y="2432769"/>
            <a:ext cx="686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It’s Made – Clarinet</a:t>
            </a:r>
          </a:p>
          <a:p>
            <a:r>
              <a:rPr lang="en-US" sz="2400" dirty="0">
                <a:hlinkClick r:id="rId2"/>
              </a:rPr>
              <a:t>https://www.youtube.com/watch?v=bqdtnBPlVfM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79271-752A-4FB9-974E-396415B6505A}"/>
              </a:ext>
            </a:extLst>
          </p:cNvPr>
          <p:cNvSpPr txBox="1"/>
          <p:nvPr/>
        </p:nvSpPr>
        <p:spPr>
          <a:xfrm>
            <a:off x="5636301" y="29680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1EFED-B6CE-46BA-B301-A6AF62E8F709}"/>
              </a:ext>
            </a:extLst>
          </p:cNvPr>
          <p:cNvSpPr txBox="1"/>
          <p:nvPr/>
        </p:nvSpPr>
        <p:spPr>
          <a:xfrm>
            <a:off x="2296534" y="6461083"/>
            <a:ext cx="759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 </a:t>
            </a:r>
            <a:r>
              <a:rPr lang="en-US" sz="1200" dirty="0">
                <a:hlinkClick r:id="rId3"/>
              </a:rPr>
              <a:t>https://publish.illinois.edu/dailyhailey/how-writing-is-similar-to-playing-the-clarinet/</a:t>
            </a:r>
            <a:endParaRPr lang="en-US" sz="1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EAFA21-65C6-4A50-8EE4-FC46CA6A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26" y="3508677"/>
            <a:ext cx="4342150" cy="27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0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6C6C17-FBE2-4020-B466-D48F98A63BE6}"/>
</file>

<file path=customXml/itemProps2.xml><?xml version="1.0" encoding="utf-8"?>
<ds:datastoreItem xmlns:ds="http://schemas.openxmlformats.org/officeDocument/2006/customXml" ds:itemID="{1719639E-C7F6-4AA9-BC7B-29CCC60D525D}"/>
</file>

<file path=customXml/itemProps3.xml><?xml version="1.0" encoding="utf-8"?>
<ds:datastoreItem xmlns:ds="http://schemas.openxmlformats.org/officeDocument/2006/customXml" ds:itemID="{CAB98EB2-873D-4050-A877-B956DD9C27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705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2020-05-04T20:12:08Z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