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69" r:id="rId7"/>
    <p:sldId id="256" r:id="rId8"/>
    <p:sldId id="257" r:id="rId9"/>
    <p:sldId id="258" r:id="rId10"/>
    <p:sldId id="259" r:id="rId11"/>
    <p:sldId id="266" r:id="rId12"/>
    <p:sldId id="272" r:id="rId13"/>
    <p:sldId id="260" r:id="rId14"/>
    <p:sldId id="271" r:id="rId15"/>
    <p:sldId id="262" r:id="rId16"/>
    <p:sldId id="26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EADB9-8A95-4FEA-A192-372314A69368}" v="2" dt="2020-04-03T23:56:49.446"/>
    <p1510:client id="{ADAEEC7F-6668-B423-D55F-0F2F5EDB9603}" v="11" dt="2020-04-13T16:09:56.357"/>
    <p1510:client id="{EB1ADE3B-1F69-02DA-22E5-9DD2099BB997}" v="1012" dt="2020-04-13T16:47:19.792"/>
    <p1510:client id="{ECC50FE3-0FA1-E30E-957A-B75D1E76E234}" v="177" dt="2020-04-04T21:37:12.706"/>
    <p1510:client id="{FDC53897-5D23-BFC6-0110-7F6E346E191F}" v="5167" dt="2020-04-13T00:13:2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Cwfj9Xx2LF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OjqeyOvC1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5LoUm_r7It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housekeeping.com/life/entertainment/g25436424/best-toddler-movies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dronesglobe.com/rc-cars/under200usd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pU8D7qZ3RD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6gBYYxviz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zzicseducation.com.au/150-science-experiments/light-sound-experiments/make-a-straw-flu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2 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xmlns="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7E3778-DB06-40F1-B822-4C9D587D2C8B}"/>
              </a:ext>
            </a:extLst>
          </p:cNvPr>
          <p:cNvSpPr txBox="1"/>
          <p:nvPr/>
        </p:nvSpPr>
        <p:spPr>
          <a:xfrm>
            <a:off x="2280249" y="497456"/>
            <a:ext cx="78615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How do woodwind </a:t>
            </a:r>
            <a:r>
              <a:rPr lang="en-US" sz="3200" b="1">
                <a:latin typeface="Arial"/>
                <a:cs typeface="Arial"/>
              </a:rPr>
              <a:t>instruments </a:t>
            </a:r>
            <a:r>
              <a:rPr lang="en-US" sz="3200" b="1" dirty="0">
                <a:latin typeface="Arial"/>
                <a:cs typeface="Arial"/>
              </a:rPr>
              <a:t>sound?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28F4C9-0FAD-4137-A1F9-AE167FB89FFF}"/>
              </a:ext>
            </a:extLst>
          </p:cNvPr>
          <p:cNvSpPr txBox="1"/>
          <p:nvPr/>
        </p:nvSpPr>
        <p:spPr>
          <a:xfrm>
            <a:off x="381540" y="1301691"/>
            <a:ext cx="1165716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Watch this video to learn how each woodwind instrument sounds.</a:t>
            </a:r>
          </a:p>
          <a:p>
            <a:pPr algn="ctr"/>
            <a:endParaRPr lang="en-US" sz="2800" b="1" dirty="0">
              <a:cs typeface="Calibri"/>
            </a:endParaRPr>
          </a:p>
          <a:p>
            <a:pPr algn="ctr"/>
            <a:r>
              <a:rPr lang="en-US" sz="2800" dirty="0">
                <a:ea typeface="+mn-lt"/>
                <a:cs typeface="+mn-lt"/>
                <a:hlinkClick r:id="rId2"/>
              </a:rPr>
              <a:t>https://www.youtube.com/watch?v=Cwfj9Xx2LF4</a:t>
            </a:r>
            <a:r>
              <a:rPr lang="en-US" dirty="0">
                <a:ea typeface="+mn-lt"/>
                <a:cs typeface="+mn-lt"/>
              </a:rPr>
              <a:t>   </a:t>
            </a:r>
            <a:endParaRPr lang="en-US" dirty="0">
              <a:cs typeface="Calibri" panose="020F0502020204030204"/>
            </a:endParaRPr>
          </a:p>
          <a:p>
            <a:endParaRPr lang="en-US" sz="1400">
              <a:cs typeface="Calibri"/>
            </a:endParaRPr>
          </a:p>
        </p:txBody>
      </p:sp>
      <p:pic>
        <p:nvPicPr>
          <p:cNvPr id="6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2BC085F7-C98A-4013-9739-CA48D73641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8589" y="2944863"/>
            <a:ext cx="5029201" cy="37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00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97A62-92F7-4DC4-9353-775D42021125}"/>
              </a:ext>
            </a:extLst>
          </p:cNvPr>
          <p:cNvSpPr txBox="1"/>
          <p:nvPr/>
        </p:nvSpPr>
        <p:spPr>
          <a:xfrm>
            <a:off x="439949" y="1245080"/>
            <a:ext cx="573369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Which woodwind instrument is your favourite?</a:t>
            </a: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756A2D81-982E-4ADA-9325-A42EDC2F6E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5307" y="112525"/>
            <a:ext cx="5575541" cy="4131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5CCCA6-284C-46D8-941A-FB94605F8EB8}"/>
              </a:ext>
            </a:extLst>
          </p:cNvPr>
          <p:cNvSpPr txBox="1"/>
          <p:nvPr/>
        </p:nvSpPr>
        <p:spPr>
          <a:xfrm>
            <a:off x="339307" y="5472022"/>
            <a:ext cx="1152776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If you want to see musicians playing the woodwinds, click on this </a:t>
            </a:r>
            <a:r>
              <a:rPr lang="en-US" sz="2800" b="1">
                <a:latin typeface="Arial"/>
                <a:cs typeface="Arial"/>
              </a:rPr>
              <a:t>link:  </a:t>
            </a:r>
            <a:r>
              <a:rPr lang="en-US" sz="2800" dirty="0">
                <a:ea typeface="+mn-lt"/>
                <a:cs typeface="+mn-lt"/>
                <a:hlinkClick r:id="rId3"/>
              </a:rPr>
              <a:t>https://www.youtube.com/watch?v=7OjqeyOvC1c</a:t>
            </a:r>
            <a:r>
              <a:rPr lang="en-US" sz="2800" b="1" dirty="0">
                <a:latin typeface="Arial"/>
                <a:ea typeface="+mn-lt"/>
                <a:cs typeface="Arial"/>
              </a:rPr>
              <a:t>  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3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302C3A-EECC-447B-9255-83CD72693AFA}"/>
              </a:ext>
            </a:extLst>
          </p:cNvPr>
          <p:cNvSpPr txBox="1"/>
          <p:nvPr/>
        </p:nvSpPr>
        <p:spPr>
          <a:xfrm>
            <a:off x="2107721" y="66136"/>
            <a:ext cx="6696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Woodwind Family</a:t>
            </a:r>
            <a:endParaRPr lang="en-US" sz="60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CED44398-8F97-4109-A55C-D547708B40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1486" y="1817514"/>
            <a:ext cx="7789651" cy="4099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F98A3-C200-4D5A-9410-FBB3278A3326}"/>
              </a:ext>
            </a:extLst>
          </p:cNvPr>
          <p:cNvSpPr txBox="1"/>
          <p:nvPr/>
        </p:nvSpPr>
        <p:spPr>
          <a:xfrm>
            <a:off x="7341080" y="1662023"/>
            <a:ext cx="429595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Point to the instruments in </a:t>
            </a:r>
            <a:r>
              <a:rPr lang="en-US" sz="2800" b="1"/>
              <a:t>the woodwind section.  </a:t>
            </a:r>
            <a:endParaRPr lang="en-US" sz="2800" b="1" dirty="0"/>
          </a:p>
          <a:p>
            <a:r>
              <a:rPr lang="en-US" sz="2800" b="1"/>
              <a:t>Can you name them?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8627" y="3476827"/>
            <a:ext cx="3131391" cy="23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5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90F63-A497-47E2-9759-EC90A03F9EF9}"/>
              </a:ext>
            </a:extLst>
          </p:cNvPr>
          <p:cNvSpPr txBox="1"/>
          <p:nvPr/>
        </p:nvSpPr>
        <p:spPr>
          <a:xfrm>
            <a:off x="2654061" y="554966"/>
            <a:ext cx="71714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Woodwind Family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FBB820-C716-4410-A892-0E34EF497B4C}"/>
              </a:ext>
            </a:extLst>
          </p:cNvPr>
          <p:cNvSpPr txBox="1"/>
          <p:nvPr/>
        </p:nvSpPr>
        <p:spPr>
          <a:xfrm>
            <a:off x="526213" y="1719532"/>
            <a:ext cx="1142712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Here is the full composition called "Short Ride in a Fast Machine".</a:t>
            </a:r>
            <a:endParaRPr lang="en-US" sz="2800" b="1" dirty="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  <a:hlinkClick r:id="rId2"/>
              </a:rPr>
              <a:t>https://www.youtube.com/watch?v=5LoUm_r7It8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endParaRPr lang="en-US" dirty="0">
              <a:cs typeface="Calibri"/>
            </a:endParaRPr>
          </a:p>
          <a:p>
            <a:r>
              <a:rPr lang="en-US" sz="3200" b="1" dirty="0">
                <a:cs typeface="Calibri"/>
              </a:rPr>
              <a:t>What woodwind instruments did you see and hear?</a:t>
            </a:r>
          </a:p>
        </p:txBody>
      </p:sp>
      <p:pic>
        <p:nvPicPr>
          <p:cNvPr id="3" name="Picture 3" descr="A car driving down a dirt road&#10;&#10;Description generated with high confidence">
            <a:extLst>
              <a:ext uri="{FF2B5EF4-FFF2-40B4-BE49-F238E27FC236}">
                <a16:creationId xmlns:a16="http://schemas.microsoft.com/office/drawing/2014/main" xmlns="" id="{0C1ABD17-5202-4ACF-9C0A-EF36CE530F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984" y="4081695"/>
            <a:ext cx="4295954" cy="2432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812F75-1034-4E92-AE39-A23D2992087B}"/>
              </a:ext>
            </a:extLst>
          </p:cNvPr>
          <p:cNvSpPr txBox="1"/>
          <p:nvPr/>
        </p:nvSpPr>
        <p:spPr>
          <a:xfrm>
            <a:off x="138024" y="5385757"/>
            <a:ext cx="20674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4"/>
              </a:rPr>
              <a:t>https://www.dronesglobe.com/rc-cars/under200usd/</a:t>
            </a:r>
            <a:endParaRPr lang="en-US"/>
          </a:p>
        </p:txBody>
      </p:sp>
      <p:pic>
        <p:nvPicPr>
          <p:cNvPr id="7" name="Picture 7" descr="A picture containing red, track, racing, motorcycle&#10;&#10;Description generated with very high confidence">
            <a:extLst>
              <a:ext uri="{FF2B5EF4-FFF2-40B4-BE49-F238E27FC236}">
                <a16:creationId xmlns:a16="http://schemas.microsoft.com/office/drawing/2014/main" xmlns="" id="{52032DC3-688A-4191-BD65-63AF1495C4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9080" y="3958087"/>
            <a:ext cx="2689464" cy="2665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144399-680E-41DE-A81F-510B85926913}"/>
              </a:ext>
            </a:extLst>
          </p:cNvPr>
          <p:cNvSpPr txBox="1"/>
          <p:nvPr/>
        </p:nvSpPr>
        <p:spPr>
          <a:xfrm>
            <a:off x="9554294" y="537048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6"/>
              </a:rPr>
              <a:t>https://www.goodhousekeeping.com/life/entertainment/g25436424/best-toddler-movies/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C9DAA1-E647-4CA8-ABD2-8545C9671A3F}"/>
              </a:ext>
            </a:extLst>
          </p:cNvPr>
          <p:cNvSpPr txBox="1"/>
          <p:nvPr/>
        </p:nvSpPr>
        <p:spPr>
          <a:xfrm>
            <a:off x="136225" y="4550075"/>
            <a:ext cx="17511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thanks, this picture is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0B7AAE-CDAD-43F6-B379-0000285F100A}"/>
              </a:ext>
            </a:extLst>
          </p:cNvPr>
          <p:cNvSpPr txBox="1"/>
          <p:nvPr/>
        </p:nvSpPr>
        <p:spPr>
          <a:xfrm>
            <a:off x="9553394" y="4650716"/>
            <a:ext cx="25131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thanks, this picture is from:</a:t>
            </a:r>
          </a:p>
        </p:txBody>
      </p:sp>
    </p:spTree>
    <p:extLst>
      <p:ext uri="{BB962C8B-B14F-4D97-AF65-F5344CB8AC3E}">
        <p14:creationId xmlns:p14="http://schemas.microsoft.com/office/powerpoint/2010/main" xmlns="" val="423717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46290-A323-480D-A847-08C7842E9244}"/>
              </a:ext>
            </a:extLst>
          </p:cNvPr>
          <p:cNvSpPr txBox="1"/>
          <p:nvPr/>
        </p:nvSpPr>
        <p:spPr>
          <a:xfrm>
            <a:off x="1705157" y="195532"/>
            <a:ext cx="118728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Review of  Lesson 1  :  Instruments of the Orchestra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7F1102-E3E2-4054-9D96-5C3D454C9E8C}"/>
              </a:ext>
            </a:extLst>
          </p:cNvPr>
          <p:cNvSpPr txBox="1"/>
          <p:nvPr/>
        </p:nvSpPr>
        <p:spPr>
          <a:xfrm>
            <a:off x="381539" y="1229803"/>
            <a:ext cx="5633049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How many instrument families are in an orchestra?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Look at this picture.  Point to each section.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Do you remember the names of each instrument family?  Hint:</a:t>
            </a:r>
            <a:endParaRPr lang="en-US" dirty="0"/>
          </a:p>
          <a:p>
            <a:pPr algn="ctr"/>
            <a:r>
              <a:rPr lang="en-US" sz="2800" dirty="0">
                <a:cs typeface="Calibri"/>
              </a:rPr>
              <a:t>Per......</a:t>
            </a:r>
          </a:p>
          <a:p>
            <a:pPr algn="ctr"/>
            <a:r>
              <a:rPr lang="en-US" sz="2800" dirty="0">
                <a:cs typeface="Calibri"/>
              </a:rPr>
              <a:t>Bra......</a:t>
            </a:r>
          </a:p>
          <a:p>
            <a:pPr algn="ctr"/>
            <a:r>
              <a:rPr lang="en-US" sz="2800" dirty="0">
                <a:cs typeface="Calibri"/>
              </a:rPr>
              <a:t>Woo....</a:t>
            </a:r>
          </a:p>
          <a:p>
            <a:pPr algn="ctr"/>
            <a:r>
              <a:rPr lang="en-US" sz="2800" dirty="0">
                <a:cs typeface="Calibri"/>
              </a:rPr>
              <a:t>Str......</a:t>
            </a:r>
          </a:p>
          <a:p>
            <a:endParaRPr lang="en-US" sz="2800" dirty="0">
              <a:cs typeface="Calibri"/>
            </a:endParaRPr>
          </a:p>
          <a:p>
            <a:pPr algn="ctr"/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769899-97AA-4348-ADC0-219C2BBE4C68}"/>
              </a:ext>
            </a:extLst>
          </p:cNvPr>
          <p:cNvSpPr txBox="1"/>
          <p:nvPr/>
        </p:nvSpPr>
        <p:spPr>
          <a:xfrm>
            <a:off x="454325" y="396815"/>
            <a:ext cx="1113957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Weller and Jackson emailed Ms. T., wondering where the music from "Star Wars" was.   (You can email Ms. T., too.)</a:t>
            </a:r>
            <a:endParaRPr lang="en-US" dirty="0"/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Did Ms. T. forget to include this music?</a:t>
            </a:r>
            <a:endParaRPr lang="en-US" dirty="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Click here for the "Stars Wars" theme music:</a:t>
            </a:r>
            <a:endParaRPr lang="en-US" dirty="0"/>
          </a:p>
          <a:p>
            <a:r>
              <a:rPr lang="en-US" sz="2800" dirty="0">
                <a:ea typeface="+mn-lt"/>
                <a:cs typeface="+mn-lt"/>
                <a:hlinkClick r:id="rId2"/>
              </a:rPr>
              <a:t>https://www.youtube.com/watch?v=pU8D7qZ3RDw</a:t>
            </a:r>
            <a:r>
              <a:rPr lang="en-US" sz="2800" dirty="0">
                <a:ea typeface="+mn-lt"/>
                <a:cs typeface="+mn-lt"/>
              </a:rPr>
              <a:t>   (31 min.)</a:t>
            </a:r>
            <a:endParaRPr lang="en-US" dirty="0">
              <a:ea typeface="+mn-lt"/>
              <a:cs typeface="+mn-lt"/>
            </a:endParaRPr>
          </a:p>
          <a:p>
            <a:endParaRPr lang="en-US" sz="2800" dirty="0">
              <a:cs typeface="Calibri"/>
            </a:endParaRPr>
          </a:p>
        </p:txBody>
      </p:sp>
      <p:pic>
        <p:nvPicPr>
          <p:cNvPr id="3" name="Picture 3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xmlns="" id="{30700D4A-0400-4C44-9536-4B233158E0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294" y="3581042"/>
            <a:ext cx="2088130" cy="3160861"/>
          </a:xfrm>
          <a:prstGeom prst="rect">
            <a:avLst/>
          </a:prstGeom>
        </p:spPr>
      </p:pic>
      <p:pic>
        <p:nvPicPr>
          <p:cNvPr id="5" name="Picture 5" descr="A picture containing skiing, man&#10;&#10;Description generated with very high confidence">
            <a:extLst>
              <a:ext uri="{FF2B5EF4-FFF2-40B4-BE49-F238E27FC236}">
                <a16:creationId xmlns:a16="http://schemas.microsoft.com/office/drawing/2014/main" xmlns="" id="{FDC6CB15-5D4B-49BE-849F-E5094851FB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5029" y="3585803"/>
            <a:ext cx="2088131" cy="3151337"/>
          </a:xfrm>
          <a:prstGeom prst="rect">
            <a:avLst/>
          </a:prstGeom>
        </p:spPr>
      </p:pic>
      <p:pic>
        <p:nvPicPr>
          <p:cNvPr id="7" name="Picture 7" descr="A close up of a womans face&#10;&#10;Description generated with high confidence">
            <a:extLst>
              <a:ext uri="{FF2B5EF4-FFF2-40B4-BE49-F238E27FC236}">
                <a16:creationId xmlns:a16="http://schemas.microsoft.com/office/drawing/2014/main" xmlns="" id="{C00ABD85-4B19-4B66-B2A7-BAD477D0E8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8274" y="3499540"/>
            <a:ext cx="2160018" cy="3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49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Arial"/>
                <a:cs typeface="Arial"/>
              </a:rPr>
              <a:t>Lesson 2: Woodwind Family</a:t>
            </a:r>
            <a:endParaRPr lang="en-US" sz="4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FEBD0-BB73-4AD0-9FB1-FCDEC3249140}"/>
              </a:ext>
            </a:extLst>
          </p:cNvPr>
          <p:cNvSpPr txBox="1"/>
          <p:nvPr/>
        </p:nvSpPr>
        <p:spPr>
          <a:xfrm>
            <a:off x="3746741" y="66135"/>
            <a:ext cx="50291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Woodwind 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4D3796-8780-481E-8CB5-87A8F79B1A3D}"/>
              </a:ext>
            </a:extLst>
          </p:cNvPr>
          <p:cNvSpPr txBox="1"/>
          <p:nvPr/>
        </p:nvSpPr>
        <p:spPr>
          <a:xfrm>
            <a:off x="2379992" y="841615"/>
            <a:ext cx="72145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This week you will learn how the woodwinds work and how they sound.</a:t>
            </a:r>
            <a:endParaRPr lang="en-US" dirty="0"/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F16F3D24-1775-4BF4-92A6-0B7449FAFC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966" y="2369770"/>
            <a:ext cx="5848710" cy="43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45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69051-6764-4248-B0DC-C1C756131036}"/>
              </a:ext>
            </a:extLst>
          </p:cNvPr>
          <p:cNvSpPr txBox="1"/>
          <p:nvPr/>
        </p:nvSpPr>
        <p:spPr>
          <a:xfrm>
            <a:off x="7095766" y="884746"/>
            <a:ext cx="4741652" cy="48320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Look carefully at this picture.  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Which woodwinds have you heard played before? 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Which woodwinds have you not heard played before?</a:t>
            </a:r>
            <a:endParaRPr lang="en-US" sz="2800"/>
          </a:p>
        </p:txBody>
      </p:sp>
      <p:pic>
        <p:nvPicPr>
          <p:cNvPr id="3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B53D8E6E-2A04-4812-8C0E-A0CECF9CD4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09" y="888902"/>
            <a:ext cx="6538823" cy="48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9C06D7-D83E-480E-88C6-A38F3A73858F}"/>
              </a:ext>
            </a:extLst>
          </p:cNvPr>
          <p:cNvSpPr txBox="1"/>
          <p:nvPr/>
        </p:nvSpPr>
        <p:spPr>
          <a:xfrm>
            <a:off x="698741" y="-48882"/>
            <a:ext cx="10650746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3200" b="1" dirty="0">
                <a:latin typeface="Arial"/>
                <a:cs typeface="Arial"/>
              </a:rPr>
              <a:t>How does a woodwind instrument work?</a:t>
            </a:r>
            <a:endParaRPr lang="en-US" sz="3200" dirty="0">
              <a:cs typeface="Calibri"/>
            </a:endParaRPr>
          </a:p>
          <a:p>
            <a:pPr algn="ctr"/>
            <a:r>
              <a:rPr lang="en-US" sz="3200" b="1" dirty="0">
                <a:latin typeface="Arial"/>
                <a:cs typeface="Arial"/>
              </a:rPr>
              <a:t>  </a:t>
            </a:r>
            <a:endParaRPr lang="en-US" sz="3200">
              <a:cs typeface="Calibri" panose="020F0502020204030204"/>
            </a:endParaRPr>
          </a:p>
          <a:p>
            <a:pPr algn="ctr"/>
            <a:r>
              <a:rPr lang="en-US" sz="3200" b="1" dirty="0">
                <a:latin typeface="Arial"/>
                <a:cs typeface="Arial"/>
              </a:rPr>
              <a:t>Check out this video to find out: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dirty="0">
                <a:ea typeface="+mn-lt"/>
                <a:cs typeface="+mn-lt"/>
                <a:hlinkClick r:id="rId2"/>
              </a:rPr>
              <a:t>https://www.youtube.com/watch?v=S6gBYYxvizs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10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xmlns="" id="{139BEED6-A70D-4803-B6EC-BA3540A9AB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796" y="2965150"/>
            <a:ext cx="4796106" cy="36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6F0D3-48CD-4F59-BD2C-839D4AC82482}"/>
              </a:ext>
            </a:extLst>
          </p:cNvPr>
          <p:cNvSpPr txBox="1"/>
          <p:nvPr/>
        </p:nvSpPr>
        <p:spPr>
          <a:xfrm>
            <a:off x="2523766" y="597200"/>
            <a:ext cx="708516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Did you see how a flute sound is made?</a:t>
            </a:r>
            <a:endParaRPr lang="en-US" dirty="0">
              <a:cs typeface="Calibri"/>
            </a:endParaRPr>
          </a:p>
          <a:p>
            <a:endParaRPr lang="en-US" sz="1400">
              <a:cs typeface="Calibri" panose="020F0502020204030204"/>
            </a:endParaRPr>
          </a:p>
        </p:txBody>
      </p:sp>
      <p:pic>
        <p:nvPicPr>
          <p:cNvPr id="6" name="Picture 6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xmlns="" id="{64EC523F-4F5D-4F63-A03A-17EDDE0078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36" y="2373301"/>
            <a:ext cx="10478217" cy="3146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4AE9F-6116-450F-BAFB-180753B9042E}"/>
              </a:ext>
            </a:extLst>
          </p:cNvPr>
          <p:cNvSpPr txBox="1"/>
          <p:nvPr/>
        </p:nvSpPr>
        <p:spPr>
          <a:xfrm>
            <a:off x="641230" y="40199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0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0DDC8-1944-4578-9CD7-70472A0F425E}"/>
              </a:ext>
            </a:extLst>
          </p:cNvPr>
          <p:cNvSpPr txBox="1"/>
          <p:nvPr/>
        </p:nvSpPr>
        <p:spPr>
          <a:xfrm>
            <a:off x="324031" y="1244180"/>
            <a:ext cx="6625084" cy="492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Did you make a straw flute?</a:t>
            </a:r>
          </a:p>
          <a:p>
            <a:endParaRPr lang="en-US" sz="3200" b="1" dirty="0">
              <a:cs typeface="Calibri"/>
            </a:endParaRPr>
          </a:p>
          <a:p>
            <a:r>
              <a:rPr lang="en-US" sz="3200" b="1" dirty="0">
                <a:cs typeface="Calibri"/>
              </a:rPr>
              <a:t>Did you make different pitches, </a:t>
            </a:r>
          </a:p>
          <a:p>
            <a:r>
              <a:rPr lang="en-US" sz="3200" b="1" dirty="0">
                <a:cs typeface="Calibri"/>
              </a:rPr>
              <a:t>high and low sounds, </a:t>
            </a:r>
          </a:p>
          <a:p>
            <a:r>
              <a:rPr lang="en-US" sz="3200" b="1" dirty="0">
                <a:cs typeface="Calibri"/>
              </a:rPr>
              <a:t>with your straw flute? </a:t>
            </a:r>
            <a:r>
              <a:rPr lang="en-US" sz="2800" b="1" dirty="0">
                <a:cs typeface="Calibri"/>
              </a:rPr>
              <a:t> </a:t>
            </a:r>
            <a:endParaRPr lang="en-US"/>
          </a:p>
          <a:p>
            <a:endParaRPr lang="en-US" sz="2800" b="1" dirty="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Click here for steps and instructions:</a:t>
            </a:r>
          </a:p>
          <a:p>
            <a:r>
              <a:rPr lang="en-US" sz="1400" dirty="0">
                <a:ea typeface="+mn-lt"/>
                <a:cs typeface="+mn-lt"/>
                <a:hlinkClick r:id="rId2"/>
              </a:rPr>
              <a:t>https://www.fizzicseducation.com.au/150-science-experiments/light-sound-experiments/make-a-straw-flute/</a:t>
            </a:r>
            <a:r>
              <a:rPr lang="en-US" sz="1400" dirty="0">
                <a:ea typeface="+mn-lt"/>
                <a:cs typeface="+mn-lt"/>
              </a:rPr>
              <a:t>   (With thanks, these picture here came from this website.)</a:t>
            </a:r>
            <a:endParaRPr lang="en-US" sz="1400" dirty="0"/>
          </a:p>
          <a:p>
            <a:endParaRPr lang="en-US" sz="2800" b="1" dirty="0">
              <a:cs typeface="Calibri"/>
            </a:endParaRPr>
          </a:p>
        </p:txBody>
      </p:sp>
      <p:pic>
        <p:nvPicPr>
          <p:cNvPr id="5" name="Picture 4" descr="A close up of a persons hand&#10;&#10;Description generated with very high confidence">
            <a:extLst>
              <a:ext uri="{FF2B5EF4-FFF2-40B4-BE49-F238E27FC236}">
                <a16:creationId xmlns:a16="http://schemas.microsoft.com/office/drawing/2014/main" xmlns="" id="{FE06E0B1-6A4A-4F02-AF4A-895E5365C7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1758" y="358717"/>
            <a:ext cx="4037161" cy="3020681"/>
          </a:xfrm>
          <a:prstGeom prst="rect">
            <a:avLst/>
          </a:prstGeom>
        </p:spPr>
      </p:pic>
      <p:pic>
        <p:nvPicPr>
          <p:cNvPr id="6" name="Picture 6" descr="A person talking on a cell phone&#10;&#10;Description generated with high confidence">
            <a:extLst>
              <a:ext uri="{FF2B5EF4-FFF2-40B4-BE49-F238E27FC236}">
                <a16:creationId xmlns:a16="http://schemas.microsoft.com/office/drawing/2014/main" xmlns="" id="{B3041EFE-95FA-4258-9E62-7CD9C25B67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1759" y="3694262"/>
            <a:ext cx="4080294" cy="30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80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E22C5-C75A-4E9D-9A5B-A7A54829B092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183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1633</cp:revision>
  <dcterms:created xsi:type="dcterms:W3CDTF">2020-04-03T18:10:04Z</dcterms:created>
  <dcterms:modified xsi:type="dcterms:W3CDTF">2020-04-15T03:09:25Z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  <property fmtid="{D5CDD505-2E9C-101B-9397-08002B2CF9AE}" pid="3" name="_MarkAsFinal">
    <vt:bool>true</vt:bool>
  </property>
</Properties>
</file>