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6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EADB9-8A95-4FEA-A192-372314A69368}" v="2" dt="2020-04-03T23:56:49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Titford" userId="122f9793-a15b-4eb1-93dc-b082b8162660" providerId="ADAL" clId="{2D5EADB9-8A95-4FEA-A192-372314A69368}"/>
    <pc:docChg chg="custSel modSld">
      <pc:chgData name="Ann Titford" userId="122f9793-a15b-4eb1-93dc-b082b8162660" providerId="ADAL" clId="{2D5EADB9-8A95-4FEA-A192-372314A69368}" dt="2020-04-04T00:03:56.793" v="141" actId="20577"/>
      <pc:docMkLst>
        <pc:docMk/>
      </pc:docMkLst>
      <pc:sldChg chg="modSp">
        <pc:chgData name="Ann Titford" userId="122f9793-a15b-4eb1-93dc-b082b8162660" providerId="ADAL" clId="{2D5EADB9-8A95-4FEA-A192-372314A69368}" dt="2020-04-04T00:03:56.793" v="141" actId="20577"/>
        <pc:sldMkLst>
          <pc:docMk/>
          <pc:sldMk cId="1207372428" sldId="259"/>
        </pc:sldMkLst>
        <pc:spChg chg="mod">
          <ac:chgData name="Ann Titford" userId="122f9793-a15b-4eb1-93dc-b082b8162660" providerId="ADAL" clId="{2D5EADB9-8A95-4FEA-A192-372314A69368}" dt="2020-04-04T00:03:56.793" v="141" actId="20577"/>
          <ac:spMkLst>
            <pc:docMk/>
            <pc:sldMk cId="1207372428" sldId="259"/>
            <ac:spMk id="7" creationId="{4F35EFB6-3FE0-41A8-9B2A-AB097B0D4054}"/>
          </ac:spMkLst>
        </pc:spChg>
      </pc:sldChg>
      <pc:sldChg chg="addSp modSp">
        <pc:chgData name="Ann Titford" userId="122f9793-a15b-4eb1-93dc-b082b8162660" providerId="ADAL" clId="{2D5EADB9-8A95-4FEA-A192-372314A69368}" dt="2020-04-03T23:57:57.100" v="139" actId="1076"/>
        <pc:sldMkLst>
          <pc:docMk/>
          <pc:sldMk cId="2706461765" sldId="264"/>
        </pc:sldMkLst>
        <pc:spChg chg="mod">
          <ac:chgData name="Ann Titford" userId="122f9793-a15b-4eb1-93dc-b082b8162660" providerId="ADAL" clId="{2D5EADB9-8A95-4FEA-A192-372314A69368}" dt="2020-04-03T23:55:04.085" v="50" actId="1076"/>
          <ac:spMkLst>
            <pc:docMk/>
            <pc:sldMk cId="2706461765" sldId="264"/>
            <ac:spMk id="3" creationId="{5A4AEFD8-004A-4E25-BEA9-CAAA90F76618}"/>
          </ac:spMkLst>
        </pc:spChg>
        <pc:spChg chg="add mod">
          <ac:chgData name="Ann Titford" userId="122f9793-a15b-4eb1-93dc-b082b8162660" providerId="ADAL" clId="{2D5EADB9-8A95-4FEA-A192-372314A69368}" dt="2020-04-03T23:57:57.100" v="139" actId="1076"/>
          <ac:spMkLst>
            <pc:docMk/>
            <pc:sldMk cId="2706461765" sldId="264"/>
            <ac:spMk id="5" creationId="{A3737030-2707-48AB-BF3E-AA5D24EE26DC}"/>
          </ac:spMkLst>
        </pc:spChg>
        <pc:spChg chg="add mod">
          <ac:chgData name="Ann Titford" userId="122f9793-a15b-4eb1-93dc-b082b8162660" providerId="ADAL" clId="{2D5EADB9-8A95-4FEA-A192-372314A69368}" dt="2020-04-03T23:57:44.265" v="137" actId="14100"/>
          <ac:spMkLst>
            <pc:docMk/>
            <pc:sldMk cId="2706461765" sldId="264"/>
            <ac:spMk id="6" creationId="{CF6B4F19-3C89-444D-AC92-932B7C79E2F4}"/>
          </ac:spMkLst>
        </pc:spChg>
        <pc:picChg chg="mod">
          <ac:chgData name="Ann Titford" userId="122f9793-a15b-4eb1-93dc-b082b8162660" providerId="ADAL" clId="{2D5EADB9-8A95-4FEA-A192-372314A69368}" dt="2020-04-03T23:56:38.441" v="62" actId="1076"/>
          <ac:picMkLst>
            <pc:docMk/>
            <pc:sldMk cId="2706461765" sldId="264"/>
            <ac:picMk id="4" creationId="{16B6ACA5-C7A5-4D83-9E28-A46137E7B8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a/pin/4461385254474759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FTOSe7Kjdy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c.ca/news/canada/british-columbia/we-re-going-to-have-the-biggest-birthday-party-ever-vso-top-brass-reflect-on-100-year-history-1.499423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youtube.com/watch?v=1zaJ5LLIRn0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BekjyAH7c2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Mvm2r1igPtM" TargetMode="External"/><Relationship Id="rId4" Type="http://schemas.openxmlformats.org/officeDocument/2006/relationships/hyperlink" Target="https://www.youtube.com/watch?v=__LU8E6dUsI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kidsmusic.com/percussion-family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adsworthmusic.weebly.com/string-family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interest.ca/pin/158118636888236793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interest.ca/pin/543317142525050433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FC20CA-58CB-43BA-9DD0-F3207C57CC38}"/>
              </a:ext>
            </a:extLst>
          </p:cNvPr>
          <p:cNvSpPr txBox="1"/>
          <p:nvPr/>
        </p:nvSpPr>
        <p:spPr>
          <a:xfrm>
            <a:off x="454324" y="1360098"/>
            <a:ext cx="626565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Music 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7B92DE-54F6-47E9-A27C-376057655748}"/>
              </a:ext>
            </a:extLst>
          </p:cNvPr>
          <p:cNvSpPr txBox="1"/>
          <p:nvPr/>
        </p:nvSpPr>
        <p:spPr>
          <a:xfrm>
            <a:off x="1014145" y="3055729"/>
            <a:ext cx="49141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Lesson 1: Grades 3-6</a:t>
            </a:r>
            <a:endParaRPr lang="en-US"/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Instruments of the Orchestra</a:t>
            </a:r>
          </a:p>
        </p:txBody>
      </p:sp>
      <p:pic>
        <p:nvPicPr>
          <p:cNvPr id="8" name="Picture 8" descr="A group of people in costumes&#10;&#10;Description generated with high confidence">
            <a:extLst>
              <a:ext uri="{FF2B5EF4-FFF2-40B4-BE49-F238E27FC236}">
                <a16:creationId xmlns:a16="http://schemas.microsoft.com/office/drawing/2014/main" xmlns="" id="{277A1720-A9F7-4969-B34A-D31367315C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3532" y="662795"/>
            <a:ext cx="4756030" cy="47704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4F3FAE-266B-490F-B0AC-33F1F7623C34}"/>
              </a:ext>
            </a:extLst>
          </p:cNvPr>
          <p:cNvSpPr txBox="1"/>
          <p:nvPr/>
        </p:nvSpPr>
        <p:spPr>
          <a:xfrm>
            <a:off x="7053532" y="5543909"/>
            <a:ext cx="47560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With appreciation, this picture is from this website:  </a:t>
            </a:r>
            <a:r>
              <a:rPr lang="en-US" dirty="0">
                <a:ea typeface="+mn-lt"/>
                <a:cs typeface="+mn-lt"/>
                <a:hlinkClick r:id="rId3"/>
              </a:rPr>
              <a:t>https://www.pinterest.ca/pin/44613852544747596/</a:t>
            </a:r>
            <a:endParaRPr lang="en-US" dirty="0"/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619385-BB03-40C3-A12B-129A344742B2}"/>
              </a:ext>
            </a:extLst>
          </p:cNvPr>
          <p:cNvSpPr txBox="1"/>
          <p:nvPr/>
        </p:nvSpPr>
        <p:spPr>
          <a:xfrm>
            <a:off x="324929" y="195532"/>
            <a:ext cx="5978105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Over the coming weeks, as we continue to learn how to do school from home, we will have lessons that introduce you to instruments in the orchestra.  </a:t>
            </a:r>
            <a:endParaRPr lang="en-US"/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>
                <a:latin typeface="Arial"/>
                <a:cs typeface="Arial"/>
              </a:rPr>
              <a:t>I wonder which instrument you might like to learn to play some day?  </a:t>
            </a:r>
            <a:endParaRPr lang="en-US">
              <a:latin typeface="Calibri" panose="020F0502020204030204"/>
              <a:cs typeface="Calibri"/>
            </a:endParaRP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>
                <a:latin typeface="Arial"/>
                <a:cs typeface="Arial"/>
              </a:rPr>
              <a:t>Maybe you'll join the band in Middle School?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>
                <a:latin typeface="Arial"/>
                <a:cs typeface="Arial"/>
              </a:rPr>
              <a:t>Here's one last tune from a high school band.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4AEFD8-004A-4E25-BEA9-CAAA90F76618}"/>
              </a:ext>
            </a:extLst>
          </p:cNvPr>
          <p:cNvSpPr txBox="1"/>
          <p:nvPr/>
        </p:nvSpPr>
        <p:spPr>
          <a:xfrm>
            <a:off x="6981645" y="1323968"/>
            <a:ext cx="48854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https://www.youtube.com/watch?v=FTOSe7Kjdyg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16B6ACA5-C7A5-4D83-9E28-A46137E7B8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8589" y="2060471"/>
            <a:ext cx="5374256" cy="3081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737030-2707-48AB-BF3E-AA5D24EE26DC}"/>
              </a:ext>
            </a:extLst>
          </p:cNvPr>
          <p:cNvSpPr txBox="1"/>
          <p:nvPr/>
        </p:nvSpPr>
        <p:spPr>
          <a:xfrm>
            <a:off x="7331264" y="369861"/>
            <a:ext cx="3988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Don’t Stop Me Now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by Queen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6B4F19-3C89-444D-AC92-932B7C79E2F4}"/>
              </a:ext>
            </a:extLst>
          </p:cNvPr>
          <p:cNvSpPr txBox="1"/>
          <p:nvPr/>
        </p:nvSpPr>
        <p:spPr>
          <a:xfrm>
            <a:off x="6440557" y="5509069"/>
            <a:ext cx="557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 you know other songs by the group Queen?</a:t>
            </a:r>
          </a:p>
        </p:txBody>
      </p:sp>
    </p:spTree>
    <p:extLst>
      <p:ext uri="{BB962C8B-B14F-4D97-AF65-F5344CB8AC3E}">
        <p14:creationId xmlns:p14="http://schemas.microsoft.com/office/powerpoint/2010/main" xmlns="" val="270646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925D23D1-6BA3-41FF-958B-BA62C6025B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3383" y="1722507"/>
            <a:ext cx="7559613" cy="42468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0FEBD0-BB73-4AD0-9FB1-FCDEC3249140}"/>
              </a:ext>
            </a:extLst>
          </p:cNvPr>
          <p:cNvSpPr txBox="1"/>
          <p:nvPr/>
        </p:nvSpPr>
        <p:spPr>
          <a:xfrm>
            <a:off x="2380892" y="-63261"/>
            <a:ext cx="73151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Instruments of the Orchestra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4D3796-8780-481E-8CB5-87A8F79B1A3D}"/>
              </a:ext>
            </a:extLst>
          </p:cNvPr>
          <p:cNvSpPr txBox="1"/>
          <p:nvPr/>
        </p:nvSpPr>
        <p:spPr>
          <a:xfrm>
            <a:off x="496558" y="769728"/>
            <a:ext cx="1108206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Learning Intention:  I can learn what each instrument of the orchestra looks like and how each one sounds.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D6C71A-9CFA-4FAF-BD7D-9007AD3BC449}"/>
              </a:ext>
            </a:extLst>
          </p:cNvPr>
          <p:cNvSpPr txBox="1"/>
          <p:nvPr/>
        </p:nvSpPr>
        <p:spPr>
          <a:xfrm>
            <a:off x="209910" y="6090249"/>
            <a:ext cx="118296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With appreciation, this picture is from this website:  </a:t>
            </a:r>
            <a:r>
              <a:rPr lang="en-US" dirty="0">
                <a:ea typeface="+mn-lt"/>
                <a:cs typeface="+mn-lt"/>
                <a:hlinkClick r:id="rId3"/>
              </a:rPr>
              <a:t>https://www.cbc.ca/news/canada/british-columbia/we-re-going-to-have-the-biggest-birthday-party-ever-vso-top-brass-reflect-on-100-year-history-1.4994237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645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469051-6764-4248-B0DC-C1C756131036}"/>
              </a:ext>
            </a:extLst>
          </p:cNvPr>
          <p:cNvSpPr txBox="1"/>
          <p:nvPr/>
        </p:nvSpPr>
        <p:spPr>
          <a:xfrm>
            <a:off x="8044672" y="1718633"/>
            <a:ext cx="3965275" cy="44627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latin typeface="Arial"/>
                <a:cs typeface="Arial"/>
              </a:rPr>
              <a:t>Look carefully at this picture.  </a:t>
            </a:r>
            <a:endParaRPr lang="en-US" sz="2000" b="1" dirty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Which instruments are </a:t>
            </a:r>
            <a:r>
              <a:rPr lang="en-US" sz="3200" b="1" dirty="0">
                <a:latin typeface="Arial"/>
                <a:cs typeface="Arial"/>
              </a:rPr>
              <a:t>familiar</a:t>
            </a:r>
            <a:r>
              <a:rPr lang="en-US" sz="2000" b="1" dirty="0">
                <a:latin typeface="Arial"/>
                <a:cs typeface="Arial"/>
              </a:rPr>
              <a:t> to you and you have heard them played before?  Can you name any of </a:t>
            </a:r>
            <a:r>
              <a:rPr lang="en-US" sz="2000" b="1">
                <a:latin typeface="Arial"/>
                <a:cs typeface="Arial"/>
              </a:rPr>
              <a:t>them?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Which instruments are you </a:t>
            </a:r>
            <a:r>
              <a:rPr lang="en-US" sz="3200" b="1" dirty="0">
                <a:latin typeface="Arial"/>
                <a:cs typeface="Arial"/>
              </a:rPr>
              <a:t>unfamiliar</a:t>
            </a:r>
            <a:r>
              <a:rPr lang="en-US" sz="2000" b="1" dirty="0">
                <a:latin typeface="Arial"/>
                <a:cs typeface="Arial"/>
              </a:rPr>
              <a:t> with, and you haven't heard them played before?</a:t>
            </a:r>
            <a:endParaRPr lang="en-US"/>
          </a:p>
        </p:txBody>
      </p:sp>
      <p:pic>
        <p:nvPicPr>
          <p:cNvPr id="4" name="Picture 8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8E720ECA-612A-414C-A6C6-824861E865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025" y="1823148"/>
            <a:ext cx="7559613" cy="4246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221052-82BA-496F-80F3-987F8B9F4C72}"/>
              </a:ext>
            </a:extLst>
          </p:cNvPr>
          <p:cNvSpPr txBox="1"/>
          <p:nvPr/>
        </p:nvSpPr>
        <p:spPr>
          <a:xfrm>
            <a:off x="554067" y="352785"/>
            <a:ext cx="109382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Arial"/>
                <a:cs typeface="Arial"/>
              </a:rPr>
              <a:t>An orchestra is a very big group of people </a:t>
            </a:r>
            <a:endParaRPr lang="en-US" sz="2400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2400" b="1">
                <a:latin typeface="Arial"/>
                <a:cs typeface="Arial"/>
              </a:rPr>
              <a:t>playing many kinds of instruments together, at one time.</a:t>
            </a:r>
            <a:endParaRPr lang="en-US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7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9C06D7-D83E-480E-88C6-A38F3A73858F}"/>
              </a:ext>
            </a:extLst>
          </p:cNvPr>
          <p:cNvSpPr txBox="1"/>
          <p:nvPr/>
        </p:nvSpPr>
        <p:spPr>
          <a:xfrm>
            <a:off x="770628" y="396816"/>
            <a:ext cx="1065074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Arial"/>
                <a:cs typeface="Arial"/>
              </a:rPr>
              <a:t>Here are a few links to videos where you will see orchestras playing.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 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2400" b="1">
                <a:latin typeface="Arial"/>
                <a:cs typeface="Arial"/>
              </a:rPr>
              <a:t>Can you identify (name) the song (compostion) they are playing?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7980AA-AD69-49F6-A3E5-5368DD9366C1}"/>
              </a:ext>
            </a:extLst>
          </p:cNvPr>
          <p:cNvSpPr txBox="1"/>
          <p:nvPr/>
        </p:nvSpPr>
        <p:spPr>
          <a:xfrm>
            <a:off x="6809117" y="2035834"/>
            <a:ext cx="51010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https://www.youtube.com/watch?v=BekjyAH7c2A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792C3C-F946-4CED-9F81-3987F8528810}"/>
              </a:ext>
            </a:extLst>
          </p:cNvPr>
          <p:cNvSpPr txBox="1"/>
          <p:nvPr/>
        </p:nvSpPr>
        <p:spPr>
          <a:xfrm>
            <a:off x="324030" y="2006181"/>
            <a:ext cx="74158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Video 1:  Have you heard this composition before?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AC61AC-FEC4-4AB6-B58D-A45F3D68DFDA}"/>
              </a:ext>
            </a:extLst>
          </p:cNvPr>
          <p:cNvSpPr txBox="1"/>
          <p:nvPr/>
        </p:nvSpPr>
        <p:spPr>
          <a:xfrm>
            <a:off x="324029" y="2739425"/>
            <a:ext cx="115852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Video 2:  Where have you heard this piece before?  </a:t>
            </a:r>
            <a:r>
              <a:rPr lang="en-US" sz="2000" dirty="0">
                <a:ea typeface="+mn-lt"/>
                <a:cs typeface="+mn-lt"/>
                <a:hlinkClick r:id="rId3"/>
              </a:rPr>
              <a:t>https://www.youtube.com/watch?v=1zaJ5LLIRn0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D1E61-F666-4F68-8A4A-6614F9817A19}"/>
              </a:ext>
            </a:extLst>
          </p:cNvPr>
          <p:cNvSpPr txBox="1"/>
          <p:nvPr/>
        </p:nvSpPr>
        <p:spPr>
          <a:xfrm>
            <a:off x="181156" y="3430438"/>
            <a:ext cx="1190157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/>
                <a:ea typeface="+mn-lt"/>
                <a:cs typeface="+mn-lt"/>
              </a:rPr>
              <a:t>Video 3:  What movie is this composition heard in?  </a:t>
            </a:r>
            <a:r>
              <a:rPr lang="en-US" sz="2000" dirty="0">
                <a:ea typeface="+mn-lt"/>
                <a:cs typeface="+mn-lt"/>
                <a:hlinkClick r:id="rId4"/>
              </a:rPr>
              <a:t>https://www.youtube.com/watch?v=__LU8E6dUsI</a:t>
            </a:r>
            <a:endParaRPr lang="en-US" sz="200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35EFB6-3FE0-41A8-9B2A-AB097B0D4054}"/>
              </a:ext>
            </a:extLst>
          </p:cNvPr>
          <p:cNvSpPr txBox="1"/>
          <p:nvPr/>
        </p:nvSpPr>
        <p:spPr>
          <a:xfrm>
            <a:off x="181155" y="4091796"/>
            <a:ext cx="1190157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ea typeface="+mn-lt"/>
                <a:cs typeface="+mn-lt"/>
              </a:rPr>
              <a:t>Video 4:  What cartoon movie is this from?   </a:t>
            </a:r>
            <a:r>
              <a:rPr lang="en-US" sz="2000" dirty="0">
                <a:ea typeface="+mn-lt"/>
                <a:cs typeface="+mn-lt"/>
                <a:hlinkClick r:id="rId5"/>
              </a:rPr>
              <a:t>https://www.youtube.com/watch?v=Mvm2r1igPtM</a:t>
            </a:r>
            <a:endParaRPr lang="en-US" sz="2000" dirty="0">
              <a:latin typeface="Arial"/>
            </a:endParaRPr>
          </a:p>
        </p:txBody>
      </p:sp>
      <p:pic>
        <p:nvPicPr>
          <p:cNvPr id="8" name="Picture 8" descr="A picture containing music, table, instrument, sitting&#10;&#10;Description generated with very high confidence">
            <a:extLst>
              <a:ext uri="{FF2B5EF4-FFF2-40B4-BE49-F238E27FC236}">
                <a16:creationId xmlns:a16="http://schemas.microsoft.com/office/drawing/2014/main" xmlns="" id="{425FD878-1F23-4DD5-9FCC-F3F3433577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418" y="4965182"/>
            <a:ext cx="2168106" cy="1629033"/>
          </a:xfrm>
          <a:prstGeom prst="rect">
            <a:avLst/>
          </a:prstGeom>
        </p:spPr>
      </p:pic>
      <p:pic>
        <p:nvPicPr>
          <p:cNvPr id="10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9228E66A-B5FB-491C-8A40-38B2C3E707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4135" y="5058334"/>
            <a:ext cx="2110597" cy="1557746"/>
          </a:xfrm>
          <a:prstGeom prst="rect">
            <a:avLst/>
          </a:prstGeom>
        </p:spPr>
      </p:pic>
      <p:pic>
        <p:nvPicPr>
          <p:cNvPr id="12" name="Picture 12" descr="A picture containing brass, music, photo, sitting&#10;&#10;Description generated with very high confidence">
            <a:extLst>
              <a:ext uri="{FF2B5EF4-FFF2-40B4-BE49-F238E27FC236}">
                <a16:creationId xmlns:a16="http://schemas.microsoft.com/office/drawing/2014/main" xmlns="" id="{7DEC3B55-33CB-4D2E-B13C-164B9B95570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45834" y="4988223"/>
            <a:ext cx="2326257" cy="1697967"/>
          </a:xfrm>
          <a:prstGeom prst="rect">
            <a:avLst/>
          </a:prstGeom>
        </p:spPr>
      </p:pic>
      <p:pic>
        <p:nvPicPr>
          <p:cNvPr id="14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3AEC372-915F-472E-9A87-17A34BE6247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79457" y="4959792"/>
            <a:ext cx="2326258" cy="169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37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46F0D3-48CD-4F59-BD2C-839D4AC82482}"/>
              </a:ext>
            </a:extLst>
          </p:cNvPr>
          <p:cNvSpPr txBox="1"/>
          <p:nvPr/>
        </p:nvSpPr>
        <p:spPr>
          <a:xfrm>
            <a:off x="151502" y="79615"/>
            <a:ext cx="1188719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An orchestra </a:t>
            </a:r>
            <a:r>
              <a:rPr lang="en-US" sz="2400" b="1">
                <a:latin typeface="Arial"/>
                <a:cs typeface="Arial"/>
              </a:rPr>
              <a:t>has</a:t>
            </a:r>
            <a:r>
              <a:rPr lang="en-US" sz="2400" b="1" dirty="0">
                <a:latin typeface="Arial"/>
                <a:cs typeface="Arial"/>
              </a:rPr>
              <a:t> four main sections or instrument families.  </a:t>
            </a:r>
            <a:endParaRPr lang="en-US" sz="2400" dirty="0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2400" b="1">
                <a:latin typeface="Arial"/>
                <a:cs typeface="Arial"/>
              </a:rPr>
              <a:t>Study the picture below. </a:t>
            </a:r>
          </a:p>
          <a:p>
            <a:pPr algn="ctr"/>
            <a:r>
              <a:rPr lang="en-US" sz="2400" b="1">
                <a:latin typeface="Arial"/>
                <a:cs typeface="Arial"/>
              </a:rPr>
              <a:t>What do you think are the four main instrument families in an orchestra?  </a:t>
            </a:r>
            <a:endParaRPr lang="en-US"/>
          </a:p>
        </p:txBody>
      </p:sp>
      <p:pic>
        <p:nvPicPr>
          <p:cNvPr id="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xmlns="" id="{A5B73AAC-DE2B-4037-91A0-4B8229FE4C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382" y="1271174"/>
            <a:ext cx="10305689" cy="543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30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5E037FE6-6961-4668-9330-06775010D1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9684" y="1336697"/>
            <a:ext cx="6653840" cy="4989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6E76A4-FAD1-422B-9AA9-B22F6A1B889D}"/>
              </a:ext>
            </a:extLst>
          </p:cNvPr>
          <p:cNvSpPr txBox="1"/>
          <p:nvPr/>
        </p:nvSpPr>
        <p:spPr>
          <a:xfrm>
            <a:off x="698741" y="6420928"/>
            <a:ext cx="11427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With appreciation, this picture comes from </a:t>
            </a:r>
            <a:r>
              <a:rPr lang="en-US">
                <a:cs typeface="Calibri"/>
              </a:rPr>
              <a:t>this website:   </a:t>
            </a:r>
            <a:r>
              <a:rPr lang="en-US" dirty="0">
                <a:ea typeface="+mn-lt"/>
                <a:cs typeface="+mn-lt"/>
                <a:hlinkClick r:id="rId3"/>
              </a:rPr>
              <a:t>https://www.teachingkidsmusic.com/percussion-family.html</a:t>
            </a:r>
            <a:endParaRPr lang="en-US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7E3778-DB06-40F1-B822-4C9D587D2C8B}"/>
              </a:ext>
            </a:extLst>
          </p:cNvPr>
          <p:cNvSpPr txBox="1"/>
          <p:nvPr/>
        </p:nvSpPr>
        <p:spPr>
          <a:xfrm>
            <a:off x="2424022" y="80513"/>
            <a:ext cx="750210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Percussion Family</a:t>
            </a:r>
            <a:endParaRPr lang="en-US" sz="6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00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C97A62-92F7-4DC4-9353-775D42021125}"/>
              </a:ext>
            </a:extLst>
          </p:cNvPr>
          <p:cNvSpPr txBox="1"/>
          <p:nvPr/>
        </p:nvSpPr>
        <p:spPr>
          <a:xfrm>
            <a:off x="3602966" y="66136"/>
            <a:ext cx="52017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String Family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69EA06-3272-4F2E-BC23-06A6EA16E007}"/>
              </a:ext>
            </a:extLst>
          </p:cNvPr>
          <p:cNvSpPr txBox="1"/>
          <p:nvPr/>
        </p:nvSpPr>
        <p:spPr>
          <a:xfrm>
            <a:off x="813758" y="6277154"/>
            <a:ext cx="108807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With appreciation, this picture comes from </a:t>
            </a:r>
            <a:r>
              <a:rPr lang="en-US">
                <a:cs typeface="Calibri"/>
              </a:rPr>
              <a:t>this website:  </a:t>
            </a:r>
            <a:r>
              <a:rPr lang="en-US" dirty="0">
                <a:ea typeface="+mn-lt"/>
                <a:cs typeface="+mn-lt"/>
                <a:hlinkClick r:id="rId2"/>
              </a:rPr>
              <a:t>http://wadsworthmusic.weebly.com/string-family.html</a:t>
            </a:r>
            <a:endParaRPr lang="en-US" dirty="0">
              <a:cs typeface="Calibri"/>
            </a:endParaRPr>
          </a:p>
        </p:txBody>
      </p:sp>
      <p:pic>
        <p:nvPicPr>
          <p:cNvPr id="8" name="Picture 8" descr="A picture containing music, table, instrument, sitting&#10;&#10;Description generated with very high confidence">
            <a:extLst>
              <a:ext uri="{FF2B5EF4-FFF2-40B4-BE49-F238E27FC236}">
                <a16:creationId xmlns:a16="http://schemas.microsoft.com/office/drawing/2014/main" xmlns="" id="{F8206E32-8709-44E3-B9A5-54BE57A949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5986" y="1313333"/>
            <a:ext cx="6280028" cy="47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8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B7CAD3-6E8F-4DD1-98E4-00AB155D4FC9}"/>
              </a:ext>
            </a:extLst>
          </p:cNvPr>
          <p:cNvSpPr txBox="1"/>
          <p:nvPr/>
        </p:nvSpPr>
        <p:spPr>
          <a:xfrm>
            <a:off x="727494" y="6349041"/>
            <a:ext cx="10650747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With appreciation, this picture comes from </a:t>
            </a:r>
            <a:r>
              <a:rPr lang="en-US">
                <a:cs typeface="Calibri"/>
              </a:rPr>
              <a:t>this website:  </a:t>
            </a:r>
            <a:r>
              <a:rPr lang="en-US" dirty="0">
                <a:ea typeface="+mn-lt"/>
                <a:cs typeface="+mn-lt"/>
                <a:hlinkClick r:id="rId2"/>
              </a:rPr>
              <a:t>https://www.pinterest.ca/pin/158118636888236793/</a:t>
            </a: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302C3A-EECC-447B-9255-83CD72693AFA}"/>
              </a:ext>
            </a:extLst>
          </p:cNvPr>
          <p:cNvSpPr txBox="1"/>
          <p:nvPr/>
        </p:nvSpPr>
        <p:spPr>
          <a:xfrm>
            <a:off x="2107721" y="66136"/>
            <a:ext cx="669697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Woodwind Family</a:t>
            </a:r>
            <a:endParaRPr lang="en-US" sz="6000" b="1" dirty="0">
              <a:latin typeface="Arial"/>
              <a:cs typeface="Arial"/>
            </a:endParaRPr>
          </a:p>
        </p:txBody>
      </p:sp>
      <p:pic>
        <p:nvPicPr>
          <p:cNvPr id="7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E2E63BF0-B1AE-4083-B87C-F19EF3E013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7720" y="1075806"/>
            <a:ext cx="6984521" cy="51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95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71E1FB-7E7B-4026-AEEB-1EFB00C4789F}"/>
              </a:ext>
            </a:extLst>
          </p:cNvPr>
          <p:cNvSpPr txBox="1"/>
          <p:nvPr/>
        </p:nvSpPr>
        <p:spPr>
          <a:xfrm>
            <a:off x="756248" y="6277154"/>
            <a:ext cx="106938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With appreciation, this picture comes from </a:t>
            </a:r>
            <a:r>
              <a:rPr lang="en-US">
                <a:cs typeface="Calibri"/>
              </a:rPr>
              <a:t>this website:  </a:t>
            </a:r>
            <a:r>
              <a:rPr lang="en-US" dirty="0">
                <a:ea typeface="+mn-lt"/>
                <a:cs typeface="+mn-lt"/>
                <a:hlinkClick r:id="rId2"/>
              </a:rPr>
              <a:t>https://www.pinterest.ca/pin/543317142525050433/</a:t>
            </a: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E90F63-A497-47E2-9759-EC90A03F9EF9}"/>
              </a:ext>
            </a:extLst>
          </p:cNvPr>
          <p:cNvSpPr txBox="1"/>
          <p:nvPr/>
        </p:nvSpPr>
        <p:spPr>
          <a:xfrm>
            <a:off x="3602966" y="66136"/>
            <a:ext cx="52017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Brass Family</a:t>
            </a:r>
          </a:p>
        </p:txBody>
      </p:sp>
      <p:pic>
        <p:nvPicPr>
          <p:cNvPr id="7" name="Picture 12" descr="A picture containing brass, music, photo, sitting&#10;&#10;Description generated with very high confidence">
            <a:extLst>
              <a:ext uri="{FF2B5EF4-FFF2-40B4-BE49-F238E27FC236}">
                <a16:creationId xmlns:a16="http://schemas.microsoft.com/office/drawing/2014/main" xmlns="" id="{C3462864-1CE3-4037-A9BA-D224FCEE3D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570" y="1077581"/>
            <a:ext cx="6984519" cy="51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17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E3B064-B8A0-4D4C-A1C4-93A3064A3A81}"/>
</file>

<file path=customXml/itemProps2.xml><?xml version="1.0" encoding="utf-8"?>
<ds:datastoreItem xmlns:ds="http://schemas.openxmlformats.org/officeDocument/2006/customXml" ds:itemID="{CAB98EB2-873D-4050-A877-B956DD9C275D}"/>
</file>

<file path=customXml/itemProps3.xml><?xml version="1.0" encoding="utf-8"?>
<ds:datastoreItem xmlns:ds="http://schemas.openxmlformats.org/officeDocument/2006/customXml" ds:itemID="{1719639E-C7F6-4AA9-BC7B-29CCC60D52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171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Admin</cp:lastModifiedBy>
  <cp:revision>633</cp:revision>
  <dcterms:created xsi:type="dcterms:W3CDTF">2020-04-03T18:10:04Z</dcterms:created>
  <dcterms:modified xsi:type="dcterms:W3CDTF">2020-04-08T02:18:42Z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  <property fmtid="{D5CDD505-2E9C-101B-9397-08002B2CF9AE}" pid="3" name="_MarkAsFinal">
    <vt:bool>true</vt:bool>
  </property>
</Properties>
</file>