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5" r:id="rId9"/>
    <p:sldId id="258" r:id="rId10"/>
    <p:sldId id="259" r:id="rId11"/>
    <p:sldId id="266" r:id="rId12"/>
    <p:sldId id="272" r:id="rId13"/>
    <p:sldId id="273" r:id="rId14"/>
    <p:sldId id="260" r:id="rId15"/>
    <p:sldId id="274" r:id="rId16"/>
    <p:sldId id="271" r:id="rId17"/>
    <p:sldId id="262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52432-5040-41B7-BE6F-8BF205950079}" v="202" dt="2020-05-10T21:52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velstokereview.com/news/kelownas-okm-jazz-band-ready-for-bc-interior-jazz-festival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stgeorges.bc.ca/senior-school/arts/music/concert-ban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youtube.com/watch?v=bVl-ZFaY8To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watch?v=zTLKs1giz9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u4FNjQJpJR4" TargetMode="External"/><Relationship Id="rId9" Type="http://schemas.openxmlformats.org/officeDocument/2006/relationships/hyperlink" Target="https://www.youtube.com/watch?v=DLb8Pk9Oe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BsfPS7pXg1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KrN7JDGF4" TargetMode="External"/><Relationship Id="rId2" Type="http://schemas.openxmlformats.org/officeDocument/2006/relationships/hyperlink" Target="https://www.youtube.com/watch?v=pGaUlferot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everb.com/ca/p/yamaha-yts-62iii-professional-tenor-saxophone?gclid=Cj0KCQjwzN71BRCOARIsAF8pjfjDs4V6v23bOU8fmpRF45Vzeb3saDOAchJk_awr_SbS68eKkNcBZMUaAs3tEALw_wcB&amp;hfid=23454452&amp;merchant_id=101073192&amp;utm_campaign=1695015338&amp;utm_medium=cpc&amp;utm_source=googl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ya_HIM2SjU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V7g-TOxcnZ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mans.co.uk/blog/2013/05/caring-for-your-alto-saxophone/" TargetMode="External"/><Relationship Id="rId2" Type="http://schemas.openxmlformats.org/officeDocument/2006/relationships/hyperlink" Target="https://www.youtube.com/watch?v=EBVmeOWpFv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chboxaudio.com/skb-cases-b-foot-flute-case/" TargetMode="External"/><Relationship Id="rId2" Type="http://schemas.openxmlformats.org/officeDocument/2006/relationships/hyperlink" Target="http://www.the-clarinets.net/english/clarinet-ree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learnsaxophoneonline.com/reed-alignment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hutterstock.com/image-photo/tenor-saxophone-exploded-view-drawing-isolated-52059501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ajivssaxophonia.weebly.com/instrument-construction.html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cH1YzGqt1H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5 : Grades 3-6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154899" y="48233"/>
            <a:ext cx="120371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Saxophone is actually rarely played in an orchestra.</a:t>
            </a:r>
          </a:p>
          <a:p>
            <a:endParaRPr lang="en-US" sz="4000" b="1" dirty="0"/>
          </a:p>
          <a:p>
            <a:pPr algn="ctr"/>
            <a:r>
              <a:rPr lang="en-US" sz="4000" b="1" dirty="0"/>
              <a:t>It does feature prominently in two types of music:</a:t>
            </a:r>
          </a:p>
          <a:p>
            <a:pPr algn="ctr"/>
            <a:endParaRPr lang="en-US" sz="4000" b="1" dirty="0"/>
          </a:p>
          <a:p>
            <a:r>
              <a:rPr lang="en-US" sz="4000" b="1" dirty="0"/>
              <a:t>              Band Music                              Jazz Music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92845-5364-4FE1-B6A9-4C9A2E2C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4" y="3218332"/>
            <a:ext cx="4930301" cy="14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DA68C5-1670-4324-AB69-D2910FAE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4" y="4883662"/>
            <a:ext cx="4930301" cy="15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DCF30F-F2BA-4868-AFD6-E0229E294D3A}"/>
              </a:ext>
            </a:extLst>
          </p:cNvPr>
          <p:cNvSpPr txBox="1"/>
          <p:nvPr/>
        </p:nvSpPr>
        <p:spPr>
          <a:xfrm>
            <a:off x="499456" y="6482138"/>
            <a:ext cx="5386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thanks, these pics comes from:  </a:t>
            </a:r>
            <a:r>
              <a:rPr lang="en-US" sz="900" dirty="0">
                <a:hlinkClick r:id="rId4"/>
              </a:rPr>
              <a:t>https://www.stgeorges.bc.ca/senior-school/arts/music/concert-band</a:t>
            </a:r>
            <a:endParaRPr lang="en-US" sz="9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DE34504-D56D-473E-87A0-AC14D44C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37" y="3180879"/>
            <a:ext cx="4626666" cy="30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CB23E-8B5C-45D5-B893-F98A12904C49}"/>
              </a:ext>
            </a:extLst>
          </p:cNvPr>
          <p:cNvSpPr txBox="1"/>
          <p:nvPr/>
        </p:nvSpPr>
        <p:spPr>
          <a:xfrm>
            <a:off x="6650237" y="6350978"/>
            <a:ext cx="538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thanks, these pics comes from:  </a:t>
            </a:r>
            <a:r>
              <a:rPr lang="en-US" sz="900" dirty="0">
                <a:hlinkClick r:id="rId6"/>
              </a:rPr>
              <a:t>https://www.revelstokereview.com/news/kelownas-okm-jazz-band-ready-for-bc-interior-jazz-festival/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7E3778-DB06-40F1-B822-4C9D587D2C8B}"/>
              </a:ext>
            </a:extLst>
          </p:cNvPr>
          <p:cNvSpPr txBox="1"/>
          <p:nvPr/>
        </p:nvSpPr>
        <p:spPr>
          <a:xfrm>
            <a:off x="894522" y="55943"/>
            <a:ext cx="104029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Here is Saxophone played in three musical genre’s.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A698B-0EDD-486C-9D18-495C327105A4}"/>
              </a:ext>
            </a:extLst>
          </p:cNvPr>
          <p:cNvSpPr/>
          <p:nvPr/>
        </p:nvSpPr>
        <p:spPr>
          <a:xfrm>
            <a:off x="219908" y="804625"/>
            <a:ext cx="4768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Genre:  Classical Music </a:t>
            </a:r>
          </a:p>
          <a:p>
            <a:r>
              <a:rPr lang="en-US" u="sng" dirty="0">
                <a:hlinkClick r:id="rId2"/>
              </a:rPr>
              <a:t>https://www.youtube.com/watch?v=zTLKs1giz9I</a:t>
            </a:r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03225-5B6C-4084-ABC2-D8399DF8E5A9}"/>
              </a:ext>
            </a:extLst>
          </p:cNvPr>
          <p:cNvSpPr/>
          <p:nvPr/>
        </p:nvSpPr>
        <p:spPr>
          <a:xfrm>
            <a:off x="1423434" y="3831885"/>
            <a:ext cx="3281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Jazz Music</a:t>
            </a:r>
          </a:p>
          <a:p>
            <a:pPr algn="ctr"/>
            <a:r>
              <a:rPr lang="en-US" dirty="0">
                <a:hlinkClick r:id="rId3"/>
              </a:rPr>
              <a:t>https://www.youtube.com/watch?v=bVl-ZFaY8To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B9D14E-5EFB-4FAD-BC53-CE33D3D4D12E}"/>
              </a:ext>
            </a:extLst>
          </p:cNvPr>
          <p:cNvSpPr/>
          <p:nvPr/>
        </p:nvSpPr>
        <p:spPr>
          <a:xfrm>
            <a:off x="6152915" y="3736311"/>
            <a:ext cx="4875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What is your guess?  </a:t>
            </a:r>
          </a:p>
          <a:p>
            <a:pPr algn="ctr"/>
            <a:r>
              <a:rPr lang="en-US" dirty="0"/>
              <a:t>Do you recognize this piece?</a:t>
            </a:r>
          </a:p>
          <a:p>
            <a:r>
              <a:rPr lang="en-US" dirty="0">
                <a:hlinkClick r:id="rId4"/>
              </a:rPr>
              <a:t>https://www.youtube.com/watch?v=u4FNjQJpJR4</a:t>
            </a:r>
            <a:endParaRPr lang="en-US" dirty="0"/>
          </a:p>
        </p:txBody>
      </p:sp>
      <p:pic>
        <p:nvPicPr>
          <p:cNvPr id="9218" name="Picture 2" descr="One4Two - Concerto for Saxophones and Symphony Orchestra - Roberto ...">
            <a:extLst>
              <a:ext uri="{FF2B5EF4-FFF2-40B4-BE49-F238E27FC236}">
                <a16:creationId xmlns:a16="http://schemas.microsoft.com/office/drawing/2014/main" id="{2EFF5B32-5B40-4AB6-A793-F9C0149B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1565299"/>
            <a:ext cx="3420498" cy="19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ncert Band - Skyfall - YouTube">
            <a:extLst>
              <a:ext uri="{FF2B5EF4-FFF2-40B4-BE49-F238E27FC236}">
                <a16:creationId xmlns:a16="http://schemas.microsoft.com/office/drawing/2014/main" id="{DBD0B01D-7BC5-4822-9969-467236CF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87" y="1746594"/>
            <a:ext cx="3230475" cy="18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ptown Funk&quot; Mark Ronson ft. Bruno Mars: The Cannonball Band ...">
            <a:extLst>
              <a:ext uri="{FF2B5EF4-FFF2-40B4-BE49-F238E27FC236}">
                <a16:creationId xmlns:a16="http://schemas.microsoft.com/office/drawing/2014/main" id="{6F4632EF-1F72-4667-96C0-F7FE4AA73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73" y="4849479"/>
            <a:ext cx="3281086" cy="18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y me to the moon tenor sax - YouTube">
            <a:extLst>
              <a:ext uri="{FF2B5EF4-FFF2-40B4-BE49-F238E27FC236}">
                <a16:creationId xmlns:a16="http://schemas.microsoft.com/office/drawing/2014/main" id="{EA5264B0-89BB-4862-B7C0-B8BF940B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46" y="4755215"/>
            <a:ext cx="2660556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3542C7-B2E7-494D-B10E-D4F34F673820}"/>
              </a:ext>
            </a:extLst>
          </p:cNvPr>
          <p:cNvSpPr/>
          <p:nvPr/>
        </p:nvSpPr>
        <p:spPr>
          <a:xfrm>
            <a:off x="6895476" y="868082"/>
            <a:ext cx="507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Concert Band</a:t>
            </a:r>
          </a:p>
          <a:p>
            <a:pPr algn="ctr"/>
            <a:r>
              <a:rPr lang="en-US" dirty="0">
                <a:hlinkClick r:id="rId9"/>
              </a:rPr>
              <a:t>https://www.youtube.com/watch?v=DLb8Pk9OeNk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0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0" y="2281982"/>
            <a:ext cx="64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It is a rare occasion when an orchestra includes saxophones.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If you are interested in the history of why that is, check out this video.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u="sng" dirty="0">
                <a:hlinkClick r:id="rId2"/>
              </a:rPr>
              <a:t>https://www.youtube.com/watch?v=BsfPS7pXg1E</a:t>
            </a:r>
            <a:r>
              <a:rPr lang="en-US" sz="2400" dirty="0"/>
              <a:t> </a:t>
            </a:r>
          </a:p>
          <a:p>
            <a:pPr algn="ctr"/>
            <a:endParaRPr lang="en-US" sz="2800" b="1" dirty="0"/>
          </a:p>
        </p:txBody>
      </p:sp>
      <p:pic>
        <p:nvPicPr>
          <p:cNvPr id="4098" name="Picture 2" descr="The joy of sax: the 10 best orchestral saxophones | Music | The ...">
            <a:extLst>
              <a:ext uri="{FF2B5EF4-FFF2-40B4-BE49-F238E27FC236}">
                <a16:creationId xmlns:a16="http://schemas.microsoft.com/office/drawing/2014/main" id="{5F25C666-0285-4307-B484-21445E9C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60" y="2398643"/>
            <a:ext cx="5040559" cy="28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AC5F-D8B7-49D8-A580-6B87886EF85A}"/>
              </a:ext>
            </a:extLst>
          </p:cNvPr>
          <p:cNvSpPr/>
          <p:nvPr/>
        </p:nvSpPr>
        <p:spPr>
          <a:xfrm>
            <a:off x="902322" y="210233"/>
            <a:ext cx="9910277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There No Saxophone in the Orchestra?</a:t>
            </a:r>
          </a:p>
        </p:txBody>
      </p:sp>
    </p:spTree>
    <p:extLst>
      <p:ext uri="{BB962C8B-B14F-4D97-AF65-F5344CB8AC3E}">
        <p14:creationId xmlns:p14="http://schemas.microsoft.com/office/powerpoint/2010/main" val="61137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923046" y="356683"/>
            <a:ext cx="966143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Take Five (4:37 min)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https://www.youtube.com/watch?v=pGaUlferotY</a:t>
            </a:r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757391" y="3967172"/>
            <a:ext cx="96614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Imagine (3:39 min)</a:t>
            </a:r>
          </a:p>
          <a:p>
            <a:pPr algn="ctr"/>
            <a:r>
              <a:rPr lang="en-US" sz="2800" dirty="0">
                <a:hlinkClick r:id="rId3"/>
              </a:rPr>
              <a:t>https://www.youtube.com/watch?v=KRKrN7JDGF4</a:t>
            </a:r>
            <a:endParaRPr lang="en-US" sz="2800" dirty="0"/>
          </a:p>
        </p:txBody>
      </p:sp>
      <p:pic>
        <p:nvPicPr>
          <p:cNvPr id="10242" name="Picture 2" descr="Take Five | World music, Piano songs, Piano music">
            <a:extLst>
              <a:ext uri="{FF2B5EF4-FFF2-40B4-BE49-F238E27FC236}">
                <a16:creationId xmlns:a16="http://schemas.microsoft.com/office/drawing/2014/main" id="{15ABBDBE-8CCB-4BBE-94C2-005639DE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65" y="217256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3617C-702F-4715-889C-DC0AA06B787B}"/>
              </a:ext>
            </a:extLst>
          </p:cNvPr>
          <p:cNvSpPr txBox="1"/>
          <p:nvPr/>
        </p:nvSpPr>
        <p:spPr>
          <a:xfrm>
            <a:off x="6438237" y="2372986"/>
            <a:ext cx="323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“Take Five” is one of the most famous Jazz compositions in the history of jazz music.</a:t>
            </a:r>
          </a:p>
        </p:txBody>
      </p:sp>
      <p:pic>
        <p:nvPicPr>
          <p:cNvPr id="10244" name="Picture 4" descr="Imagine - John Lennon (sax cover Graziatto, Alexandra Ilieva ...">
            <a:extLst>
              <a:ext uri="{FF2B5EF4-FFF2-40B4-BE49-F238E27FC236}">
                <a16:creationId xmlns:a16="http://schemas.microsoft.com/office/drawing/2014/main" id="{66767A1E-4E56-47E3-8AF2-ED8DE900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65" y="493804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F0A0C5-6432-4F82-9F62-A48CD9C63F5D}"/>
              </a:ext>
            </a:extLst>
          </p:cNvPr>
          <p:cNvSpPr txBox="1"/>
          <p:nvPr/>
        </p:nvSpPr>
        <p:spPr>
          <a:xfrm>
            <a:off x="6650271" y="5052582"/>
            <a:ext cx="3233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This video was created </a:t>
            </a:r>
            <a:r>
              <a:rPr lang="en-US"/>
              <a:t>in March, 2020. </a:t>
            </a:r>
            <a:r>
              <a:rPr lang="en-US" dirty="0"/>
              <a:t>“Imagine” is a song about everyone in the world understanding each other and getting along.</a:t>
            </a:r>
          </a:p>
        </p:txBody>
      </p:sp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3540659" y="35122"/>
            <a:ext cx="517910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>
                <a:latin typeface="Arial"/>
                <a:cs typeface="Arial"/>
              </a:rPr>
              <a:t>Saxoxphone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184833" y="1328296"/>
            <a:ext cx="40560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saxophone has a versatile and varied sound.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309" y="1281737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8453728" y="3252797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saxophone is rarely included within an orchestra.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7198648" y="6025393"/>
            <a:ext cx="49181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2 genres of music where saxophone can be prominent are jazz and concert band.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72" y="2450995"/>
            <a:ext cx="4376140" cy="2311490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70DE75C-35D6-4995-90E7-CD9AD81E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5" y="2313693"/>
            <a:ext cx="1983361" cy="42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Uptown Funk&quot; Mark Ronson ft. Bruno Mars: The Cannonball Band ...">
            <a:extLst>
              <a:ext uri="{FF2B5EF4-FFF2-40B4-BE49-F238E27FC236}">
                <a16:creationId xmlns:a16="http://schemas.microsoft.com/office/drawing/2014/main" id="{03B2F976-0785-46F4-8ECC-46A00A9B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93" y="4858880"/>
            <a:ext cx="1823632" cy="10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oncert Band - Skyfall - YouTube">
            <a:extLst>
              <a:ext uri="{FF2B5EF4-FFF2-40B4-BE49-F238E27FC236}">
                <a16:creationId xmlns:a16="http://schemas.microsoft.com/office/drawing/2014/main" id="{D88886AB-D444-429D-BC4C-D374C348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06" y="4868877"/>
            <a:ext cx="1787930" cy="10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26" y="1294582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3304544" y="95809"/>
            <a:ext cx="55829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4  :  Clarinet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3281481" y="1214463"/>
            <a:ext cx="3541920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 clarinet is a member of what orchestra instrument family?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It has five parts.  What are they? </a:t>
            </a:r>
          </a:p>
          <a:p>
            <a:r>
              <a:rPr lang="en-US" sz="2800" dirty="0">
                <a:cs typeface="Calibri"/>
              </a:rPr>
              <a:t>(Hint: M, B, UJ, LJ, B)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What are 3 styles of music where the clarinet is prominent?</a:t>
            </a:r>
          </a:p>
          <a:p>
            <a:r>
              <a:rPr lang="en-US" sz="2800" dirty="0">
                <a:cs typeface="Calibri"/>
              </a:rPr>
              <a:t>(Hint:  Cl, Ja, </a:t>
            </a:r>
            <a:r>
              <a:rPr lang="en-US" sz="2800" dirty="0" err="1">
                <a:cs typeface="Calibri"/>
              </a:rPr>
              <a:t>Kle</a:t>
            </a:r>
            <a:r>
              <a:rPr lang="en-US" sz="2800" dirty="0">
                <a:cs typeface="Calibri"/>
              </a:rPr>
              <a:t>)</a:t>
            </a:r>
          </a:p>
          <a:p>
            <a:endParaRPr lang="en-US" sz="2800" dirty="0">
              <a:cs typeface="Calibri"/>
            </a:endParaRPr>
          </a:p>
        </p:txBody>
      </p:sp>
      <p:pic>
        <p:nvPicPr>
          <p:cNvPr id="6" name="Picture 6" descr="What Is A Clarinet? | Clarinet Facts For Kids | DK Find Out">
            <a:extLst>
              <a:ext uri="{FF2B5EF4-FFF2-40B4-BE49-F238E27FC236}">
                <a16:creationId xmlns:a16="http://schemas.microsoft.com/office/drawing/2014/main" id="{BAA63F02-D4FE-4F69-BE2B-79EFFB43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" y="1146746"/>
            <a:ext cx="3057101" cy="547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05A9A-8310-44FB-B288-042FE093940F}"/>
              </a:ext>
            </a:extLst>
          </p:cNvPr>
          <p:cNvSpPr txBox="1"/>
          <p:nvPr/>
        </p:nvSpPr>
        <p:spPr>
          <a:xfrm>
            <a:off x="1798820" y="1334124"/>
            <a:ext cx="91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  <a:p>
            <a:endParaRPr lang="en-US" dirty="0"/>
          </a:p>
          <a:p>
            <a:r>
              <a:rPr lang="en-US" dirty="0"/>
              <a:t>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UJ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LJ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5 : Saxophone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662502" y="234013"/>
            <a:ext cx="323542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Saxophone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-110199" y="1561413"/>
            <a:ext cx="8780833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Intentions:  </a:t>
            </a:r>
          </a:p>
          <a:p>
            <a:pPr algn="ctr"/>
            <a:endParaRPr lang="en-US" dirty="0"/>
          </a:p>
          <a:p>
            <a:pPr algn="ctr"/>
            <a:r>
              <a:rPr lang="en-US" sz="2800" b="1" dirty="0">
                <a:latin typeface="Arial"/>
                <a:cs typeface="Arial"/>
              </a:rPr>
              <a:t>I can identify the sound of a saxophone playing.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I know two kinds of music where saxophone is highlighted or prominent.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F6D51-CC38-45B9-8CE4-749768F84ADA}"/>
              </a:ext>
            </a:extLst>
          </p:cNvPr>
          <p:cNvSpPr txBox="1"/>
          <p:nvPr/>
        </p:nvSpPr>
        <p:spPr>
          <a:xfrm>
            <a:off x="8670634" y="5757327"/>
            <a:ext cx="355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thanks, this pic comes from</a:t>
            </a:r>
            <a:r>
              <a:rPr lang="en-US" sz="900" dirty="0">
                <a:hlinkClick r:id="rId2"/>
              </a:rPr>
              <a:t>https://reverb.com/ca/p/yamaha-yts-62iii-professional-tenor-saxophone?gclid=Cj0KCQjwzN71BRCOARIsAF8pjfjDs4V6v23bOU8fmpRF45Vzeb3saDOAchJk_awr_SbS68eKkNcBZMUaAs3tEALw_wcB&amp;hfid=23454452&amp;merchant_id=101073192&amp;utm_campaign=1695015338&amp;utm_medium=cpc&amp;utm_source=google</a:t>
            </a:r>
            <a:endParaRPr lang="en-US" sz="9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A2D1CE0-D4B5-42E6-B0BD-82F5E019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71" y="241869"/>
            <a:ext cx="2592576" cy="55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689114" y="234013"/>
            <a:ext cx="1016441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Here’s some videos of saxophone music.</a:t>
            </a:r>
          </a:p>
          <a:p>
            <a:r>
              <a:rPr lang="en-US" sz="4000" b="1" dirty="0">
                <a:latin typeface="Arial"/>
                <a:cs typeface="Aparajita"/>
              </a:rPr>
              <a:t>Which compositions do you recognize?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38B91D-E24B-4EFE-B915-B127736D276B}"/>
              </a:ext>
            </a:extLst>
          </p:cNvPr>
          <p:cNvSpPr/>
          <p:nvPr/>
        </p:nvSpPr>
        <p:spPr>
          <a:xfrm>
            <a:off x="289494" y="2396195"/>
            <a:ext cx="4933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https://www.youtube.com/watch?v=ya_HIM2SjUo</a:t>
            </a:r>
            <a:endParaRPr lang="en-US" dirty="0"/>
          </a:p>
        </p:txBody>
      </p:sp>
      <p:pic>
        <p:nvPicPr>
          <p:cNvPr id="8194" name="Picture 2" descr="Ghostbusters Theme Song - Jean Paul Saxophones Cover - YouTube">
            <a:extLst>
              <a:ext uri="{FF2B5EF4-FFF2-40B4-BE49-F238E27FC236}">
                <a16:creationId xmlns:a16="http://schemas.microsoft.com/office/drawing/2014/main" id="{249FC381-3C6A-4F3B-9A08-A2BCF84E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4" y="3125114"/>
            <a:ext cx="4700380" cy="26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D3AE41-792F-4E54-8FFF-3DB49A0710B5}"/>
              </a:ext>
            </a:extLst>
          </p:cNvPr>
          <p:cNvSpPr/>
          <p:nvPr/>
        </p:nvSpPr>
        <p:spPr>
          <a:xfrm>
            <a:off x="5996559" y="2393085"/>
            <a:ext cx="485697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https://www.youtube.com/watch?v=V7g-TOxcnZs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Kenny G performing LIVE his hit song &quot;Forever In Love&quot; in 2010 at ...">
            <a:extLst>
              <a:ext uri="{FF2B5EF4-FFF2-40B4-BE49-F238E27FC236}">
                <a16:creationId xmlns:a16="http://schemas.microsoft.com/office/drawing/2014/main" id="{39A67BA2-E1C3-41C4-9907-FF2AF96B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8" y="3013213"/>
            <a:ext cx="3816626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4623510" y="159765"/>
            <a:ext cx="7474228" cy="25237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There are 3 main parts to the saxophone: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Mouthpiece          Neck         Body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Watch this short video (1m 30s):  </a:t>
            </a:r>
            <a:r>
              <a:rPr lang="en-US" u="sng" dirty="0">
                <a:hlinkClick r:id="rId2"/>
              </a:rPr>
              <a:t>https://www.youtube.com/watch?v=EBVmeOWpFvc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E6907-DC85-491A-BB1A-C30727DC1F55}"/>
              </a:ext>
            </a:extLst>
          </p:cNvPr>
          <p:cNvSpPr txBox="1"/>
          <p:nvPr/>
        </p:nvSpPr>
        <p:spPr>
          <a:xfrm>
            <a:off x="80592" y="6096000"/>
            <a:ext cx="4346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3"/>
              </a:rPr>
              <a:t>https://www.normans.co.uk/blog/2013/05/caring-for-your-alto-saxophone/</a:t>
            </a:r>
            <a:endParaRPr lang="en-US" sz="1100" dirty="0"/>
          </a:p>
        </p:txBody>
      </p:sp>
      <p:pic>
        <p:nvPicPr>
          <p:cNvPr id="3" name="Picture 2" descr="sax">
            <a:extLst>
              <a:ext uri="{FF2B5EF4-FFF2-40B4-BE49-F238E27FC236}">
                <a16:creationId xmlns:a16="http://schemas.microsoft.com/office/drawing/2014/main" id="{C9B2D320-E687-475F-AD04-6B04059D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9" y="430154"/>
            <a:ext cx="4346335" cy="55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DB4B60-4406-4DB5-A7B6-59CB04BEBCF0}"/>
              </a:ext>
            </a:extLst>
          </p:cNvPr>
          <p:cNvSpPr txBox="1"/>
          <p:nvPr/>
        </p:nvSpPr>
        <p:spPr>
          <a:xfrm>
            <a:off x="4557983" y="3462098"/>
            <a:ext cx="760528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Why does a Saxophone need a reed?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What do you think is the purpose of the “ligature”?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How do you think the “bell” supports the sound when a saxophone is played?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Hint to answers:  Music lesson 4, Clarinet</a:t>
            </a:r>
          </a:p>
        </p:txBody>
      </p:sp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What is a reed for the mouthpiece of a saxophone?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8AC8-DCEA-414E-8ECF-5C45BD72D7D9}"/>
              </a:ext>
            </a:extLst>
          </p:cNvPr>
          <p:cNvSpPr txBox="1"/>
          <p:nvPr/>
        </p:nvSpPr>
        <p:spPr>
          <a:xfrm>
            <a:off x="4680739" y="771364"/>
            <a:ext cx="71429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reed is a thin piece of wood made to act as a fipple for creating the sound of some instruments, including the saxophone.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The reed is attached to the mouthpiece with the ligature.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B5F6-78FD-4B73-94C8-D0F072BE51D4}"/>
              </a:ext>
            </a:extLst>
          </p:cNvPr>
          <p:cNvSpPr txBox="1"/>
          <p:nvPr/>
        </p:nvSpPr>
        <p:spPr>
          <a:xfrm>
            <a:off x="220414" y="2967335"/>
            <a:ext cx="407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2"/>
              </a:rPr>
              <a:t>http://www.the-clarinets.net/english/clarinet-reed.html</a:t>
            </a:r>
            <a:r>
              <a:rPr lang="en-US" sz="1200" dirty="0">
                <a:hlinkClick r:id="rId3"/>
              </a:rPr>
              <a:t>/</a:t>
            </a:r>
            <a:endParaRPr lang="en-US" sz="1200" dirty="0"/>
          </a:p>
        </p:txBody>
      </p:sp>
      <p:pic>
        <p:nvPicPr>
          <p:cNvPr id="8" name="Picture 6" descr="The Clarinets - Reeds">
            <a:extLst>
              <a:ext uri="{FF2B5EF4-FFF2-40B4-BE49-F238E27FC236}">
                <a16:creationId xmlns:a16="http://schemas.microsoft.com/office/drawing/2014/main" id="{F9F3AAB5-FC6F-4CCD-BEB9-F7DC8FE9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771364"/>
            <a:ext cx="4161902" cy="21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1B348-7EB5-4BE1-B471-B985A77D968B}"/>
              </a:ext>
            </a:extLst>
          </p:cNvPr>
          <p:cNvSpPr txBox="1"/>
          <p:nvPr/>
        </p:nvSpPr>
        <p:spPr>
          <a:xfrm>
            <a:off x="220414" y="6288668"/>
            <a:ext cx="469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  </a:t>
            </a:r>
            <a:r>
              <a:rPr lang="en-US" sz="1200" dirty="0">
                <a:hlinkClick r:id="rId5"/>
              </a:rPr>
              <a:t>https://www.learnsaxophoneonline.com/reed-alignment.html</a:t>
            </a:r>
            <a:endParaRPr lang="en-US" sz="1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638FA2-9DC2-44AF-804C-4B48DA5B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3475791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6F0D3-48CD-4F59-BD2C-839D4AC82482}"/>
              </a:ext>
            </a:extLst>
          </p:cNvPr>
          <p:cNvSpPr txBox="1"/>
          <p:nvPr/>
        </p:nvSpPr>
        <p:spPr>
          <a:xfrm>
            <a:off x="1320995" y="64638"/>
            <a:ext cx="1046243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Here’s a diagram of more detailed parts of a Saxophone.</a:t>
            </a:r>
            <a:endParaRPr lang="en-US" dirty="0">
              <a:cs typeface="Calibri" panose="020F0502020204030204"/>
            </a:endParaRPr>
          </a:p>
          <a:p>
            <a:endParaRPr lang="en-US" sz="14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4AE9F-6116-450F-BAFB-180753B9042E}"/>
              </a:ext>
            </a:extLst>
          </p:cNvPr>
          <p:cNvSpPr txBox="1"/>
          <p:nvPr/>
        </p:nvSpPr>
        <p:spPr>
          <a:xfrm>
            <a:off x="641230" y="40199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0003A-AE5B-487B-B920-78B1C4C565B0}"/>
              </a:ext>
            </a:extLst>
          </p:cNvPr>
          <p:cNvSpPr txBox="1"/>
          <p:nvPr/>
        </p:nvSpPr>
        <p:spPr>
          <a:xfrm>
            <a:off x="349308" y="5687982"/>
            <a:ext cx="309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2"/>
              </a:rPr>
              <a:t>https://www.shutterstock.com/image-photo/tenor-saxophone-exploded-view-drawing-isolated-520595017</a:t>
            </a:r>
            <a:endParaRPr lang="en-US" sz="1200" dirty="0"/>
          </a:p>
        </p:txBody>
      </p:sp>
      <p:pic>
        <p:nvPicPr>
          <p:cNvPr id="6146" name="Picture 2" descr="Tenor saxophone, exploded view drawing isolated on gray background.&#10;Exploded diagram of tenor saxophone. Key action of instrument.&#10;">
            <a:extLst>
              <a:ext uri="{FF2B5EF4-FFF2-40B4-BE49-F238E27FC236}">
                <a16:creationId xmlns:a16="http://schemas.microsoft.com/office/drawing/2014/main" id="{E076014B-AF67-4D7A-AE4E-EAC0B868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9" y="970127"/>
            <a:ext cx="2975861" cy="46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">
            <a:extLst>
              <a:ext uri="{FF2B5EF4-FFF2-40B4-BE49-F238E27FC236}">
                <a16:creationId xmlns:a16="http://schemas.microsoft.com/office/drawing/2014/main" id="{CEF42390-0F53-4B0C-82AE-26958BCD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89845"/>
            <a:ext cx="5600493" cy="582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3DAE6-A0F4-4C7C-B53C-83F1E61FF6DB}"/>
              </a:ext>
            </a:extLst>
          </p:cNvPr>
          <p:cNvSpPr txBox="1"/>
          <p:nvPr/>
        </p:nvSpPr>
        <p:spPr>
          <a:xfrm>
            <a:off x="4883051" y="5409890"/>
            <a:ext cx="138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5"/>
              </a:rPr>
              <a:t>https://rajivssaxophonia.weebly.com/instrument-construction.html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130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0DDC8-1944-4578-9CD7-70472A0F425E}"/>
              </a:ext>
            </a:extLst>
          </p:cNvPr>
          <p:cNvSpPr txBox="1"/>
          <p:nvPr/>
        </p:nvSpPr>
        <p:spPr>
          <a:xfrm>
            <a:off x="249836" y="119918"/>
            <a:ext cx="1169232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cs typeface="Calibri"/>
              </a:rPr>
              <a:t>How a Saxophone is Made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There is quite a process to making a saxophone.  Below is a video that shows you the factory process of making a saxophone.  If you are interested in building things, you may find this process fascinating.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A8679-2216-46BB-AC5E-E5C72703F8D8}"/>
              </a:ext>
            </a:extLst>
          </p:cNvPr>
          <p:cNvSpPr txBox="1"/>
          <p:nvPr/>
        </p:nvSpPr>
        <p:spPr>
          <a:xfrm>
            <a:off x="2663251" y="2432769"/>
            <a:ext cx="686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Saxophones Are Made</a:t>
            </a:r>
          </a:p>
          <a:p>
            <a:r>
              <a:rPr lang="en-US" sz="2400" u="sng" dirty="0">
                <a:hlinkClick r:id="rId2"/>
              </a:rPr>
              <a:t>https://www.youtube.com/watch?v=cH1YzGqt1HI</a:t>
            </a:r>
            <a:r>
              <a:rPr lang="en-US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79271-752A-4FB9-974E-396415B6505A}"/>
              </a:ext>
            </a:extLst>
          </p:cNvPr>
          <p:cNvSpPr txBox="1"/>
          <p:nvPr/>
        </p:nvSpPr>
        <p:spPr>
          <a:xfrm>
            <a:off x="5636301" y="296805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Selmer Saxophone Factory - YouTube">
            <a:extLst>
              <a:ext uri="{FF2B5EF4-FFF2-40B4-BE49-F238E27FC236}">
                <a16:creationId xmlns:a16="http://schemas.microsoft.com/office/drawing/2014/main" id="{EF31900E-0451-4B22-AF9A-19DC52E5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" y="3826396"/>
            <a:ext cx="3618664" cy="27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LMER How saxophones are made - YouTube">
            <a:extLst>
              <a:ext uri="{FF2B5EF4-FFF2-40B4-BE49-F238E27FC236}">
                <a16:creationId xmlns:a16="http://schemas.microsoft.com/office/drawing/2014/main" id="{B57931A7-1191-4067-B236-0866D362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79" y="3785548"/>
            <a:ext cx="3941785" cy="29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lmer Mark VI - Wikipedia">
            <a:extLst>
              <a:ext uri="{FF2B5EF4-FFF2-40B4-BE49-F238E27FC236}">
                <a16:creationId xmlns:a16="http://schemas.microsoft.com/office/drawing/2014/main" id="{66CB5A93-1ACD-4BA8-84BC-D3C559DE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66" y="3785548"/>
            <a:ext cx="1813031" cy="27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0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F0A15-FC5E-46C6-BE8F-81FF83C44448}"/>
</file>

<file path=customXml/itemProps2.xml><?xml version="1.0" encoding="utf-8"?>
<ds:datastoreItem xmlns:ds="http://schemas.openxmlformats.org/officeDocument/2006/customXml" ds:itemID="{1719639E-C7F6-4AA9-BC7B-29CCC60D525D}"/>
</file>

<file path=customXml/itemProps3.xml><?xml version="1.0" encoding="utf-8"?>
<ds:datastoreItem xmlns:ds="http://schemas.openxmlformats.org/officeDocument/2006/customXml" ds:itemID="{CAB98EB2-873D-4050-A877-B956DD9C27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824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1451</cp:revision>
  <dcterms:created xsi:type="dcterms:W3CDTF">2020-04-03T18:10:04Z</dcterms:created>
  <dcterms:modified xsi:type="dcterms:W3CDTF">2020-05-11T19:30:31Z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