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61" r:id="rId7"/>
    <p:sldId id="258" r:id="rId8"/>
    <p:sldId id="271" r:id="rId9"/>
    <p:sldId id="272" r:id="rId10"/>
    <p:sldId id="270" r:id="rId11"/>
    <p:sldId id="268" r:id="rId12"/>
    <p:sldId id="269" r:id="rId13"/>
    <p:sldId id="257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Titford" initials="AT" lastIdx="1" clrIdx="0">
    <p:extLst>
      <p:ext uri="{19B8F6BF-5375-455C-9EA6-DF929625EA0E}">
        <p15:presenceInfo xmlns:p15="http://schemas.microsoft.com/office/powerpoint/2012/main" userId="S::ann.titford@MPSD.CA::122f9793-a15b-4eb1-93dc-b082b81626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FDAFD-7B7F-41F8-AD92-440C8458E5A4}" v="200" dt="2020-05-10T16:54:51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cbc.ca/radio/unreserved/when-indigenous-healing-practices-meet-modern-medicine-1.353007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eqamel.ca/recreation/elders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igitalsqewlets.ca/sqwelqwel/xwelmexw/sqewlets_families-familles-eng.php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qewlets.ca/sqwelqwel/xwelmexw/culture-eng.ph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interest.ca/pin/31884084861987236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ernc.on.ca/indigenous/four-sacred-medicin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rdenguides.com/12545858-how-to-identify-sweet-grass.html" TargetMode="External"/><Relationship Id="rId3" Type="http://schemas.openxmlformats.org/officeDocument/2006/relationships/hyperlink" Target="https://www.scientificamerican.com/article/the-fight-to-keep-tobacco-sacred/" TargetMode="External"/><Relationship Id="rId7" Type="http://schemas.openxmlformats.org/officeDocument/2006/relationships/hyperlink" Target="https://sierraclub.bc.ca/western-red-ceda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epicgardening.com/white-sage-plant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interest.ca/pin/738308932639704517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ffingtonpost.ca/2018/11/29/indigenous-people-sage-and-smudge-kits_a_23602571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anadianencyclopedia.ca/en/article/sweetgras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c.ca/news/indigenous/indigenous-language-health-care-workers-1.466000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113" y="259721"/>
            <a:ext cx="9144000" cy="112239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Outdoor Education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113" y="1603585"/>
            <a:ext cx="9144000" cy="1210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Lesson 4 : Grades Gr. K-2</a:t>
            </a:r>
          </a:p>
          <a:p>
            <a:r>
              <a:rPr lang="en-US" b="1" dirty="0" err="1">
                <a:cs typeface="Calibri"/>
              </a:rPr>
              <a:t>Sto:lo</a:t>
            </a:r>
            <a:r>
              <a:rPr lang="en-US" b="1" dirty="0">
                <a:cs typeface="Calibri"/>
              </a:rPr>
              <a:t> Medicine Plants</a:t>
            </a:r>
          </a:p>
        </p:txBody>
      </p:sp>
      <p:pic>
        <p:nvPicPr>
          <p:cNvPr id="4" name="Picture 4" descr="A house with trees in the background&#10;&#10;Description generated with high confidence">
            <a:extLst>
              <a:ext uri="{FF2B5EF4-FFF2-40B4-BE49-F238E27FC236}">
                <a16:creationId xmlns:a16="http://schemas.microsoft.com/office/drawing/2014/main" id="{62D03ECA-B23F-44B7-AD33-F51D0780B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46" y="2955082"/>
            <a:ext cx="6107501" cy="32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1C0F0B2-88EA-42D6-9F05-6D3B0CBF056D}"/>
              </a:ext>
            </a:extLst>
          </p:cNvPr>
          <p:cNvSpPr txBox="1"/>
          <p:nvPr/>
        </p:nvSpPr>
        <p:spPr>
          <a:xfrm>
            <a:off x="738330" y="103037"/>
            <a:ext cx="1071533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Can you point to and name each of the four sacred medicine plants in this picture?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C1C26-1E4E-4135-BDAA-436AADED5B95}"/>
              </a:ext>
            </a:extLst>
          </p:cNvPr>
          <p:cNvSpPr txBox="1"/>
          <p:nvPr/>
        </p:nvSpPr>
        <p:spPr>
          <a:xfrm>
            <a:off x="2272234" y="5677745"/>
            <a:ext cx="7429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is from:  </a:t>
            </a:r>
            <a:r>
              <a:rPr lang="en-US" sz="1100" dirty="0">
                <a:hlinkClick r:id="rId2"/>
              </a:rPr>
              <a:t>https://www.cbc.ca/radio/unreserved/when-indigenous-healing-practices-meet-modern-medicine-1.3530072</a:t>
            </a:r>
            <a:endParaRPr lang="en-US" sz="1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78ECDC-DD8A-4DB3-8334-CDFDB5848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4" y="1343025"/>
            <a:ext cx="74295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0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5C580-51D5-4931-B6CB-06BC3F6A257F}"/>
              </a:ext>
            </a:extLst>
          </p:cNvPr>
          <p:cNvSpPr txBox="1"/>
          <p:nvPr/>
        </p:nvSpPr>
        <p:spPr>
          <a:xfrm>
            <a:off x="569626" y="289217"/>
            <a:ext cx="1014070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Segoe UI"/>
              </a:rPr>
              <a:t>Now, it’s your turn.  </a:t>
            </a:r>
          </a:p>
          <a:p>
            <a:pPr algn="ctr"/>
            <a:r>
              <a:rPr lang="en-US" sz="4000" b="1" dirty="0">
                <a:latin typeface="Arial"/>
                <a:cs typeface="Segoe UI"/>
              </a:rPr>
              <a:t>Go for a walk and see if you can find any of these four sacred plants in your area.</a:t>
            </a:r>
          </a:p>
          <a:p>
            <a:pPr algn="ctr"/>
            <a:endParaRPr lang="en-US" sz="2400" b="1" dirty="0">
              <a:latin typeface="Arial"/>
              <a:cs typeface="Calibri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1465D5B-036A-49F5-A393-A38A6780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31" y="2359363"/>
            <a:ext cx="7604385" cy="380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4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797735-0BA1-43D5-AB1D-F7A343F16C65}"/>
              </a:ext>
            </a:extLst>
          </p:cNvPr>
          <p:cNvSpPr txBox="1"/>
          <p:nvPr/>
        </p:nvSpPr>
        <p:spPr>
          <a:xfrm>
            <a:off x="212036" y="0"/>
            <a:ext cx="1064149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If you have an Elder nearby,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maybe you can ask them to go for a walk with you.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 Maybe they’ll tell you about the four sacred medicine plants.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Enjoy your walk.</a:t>
            </a:r>
          </a:p>
        </p:txBody>
      </p:sp>
      <p:pic>
        <p:nvPicPr>
          <p:cNvPr id="10242" name="Picture 2" descr="elders">
            <a:extLst>
              <a:ext uri="{FF2B5EF4-FFF2-40B4-BE49-F238E27FC236}">
                <a16:creationId xmlns:a16="http://schemas.microsoft.com/office/drawing/2014/main" id="{3B258286-BF72-4908-BCB4-381A2E1F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2840959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A790C6-470B-4FD7-98E7-A24BFC2930AA}"/>
              </a:ext>
            </a:extLst>
          </p:cNvPr>
          <p:cNvSpPr txBox="1"/>
          <p:nvPr/>
        </p:nvSpPr>
        <p:spPr>
          <a:xfrm>
            <a:off x="212035" y="6433263"/>
            <a:ext cx="4262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is from: </a:t>
            </a:r>
            <a:r>
              <a:rPr lang="en-US" sz="1100" dirty="0">
                <a:hlinkClick r:id="rId3"/>
              </a:rPr>
              <a:t>http://leqamel.ca/recreation/elders/</a:t>
            </a:r>
            <a:endParaRPr lang="en-US" sz="1100" dirty="0"/>
          </a:p>
        </p:txBody>
      </p:sp>
      <p:pic>
        <p:nvPicPr>
          <p:cNvPr id="10244" name="Picture 4" descr="A man stands next to a building with two framed photographs in his hands.">
            <a:extLst>
              <a:ext uri="{FF2B5EF4-FFF2-40B4-BE49-F238E27FC236}">
                <a16:creationId xmlns:a16="http://schemas.microsoft.com/office/drawing/2014/main" id="{2DA44777-CF12-437F-B730-47F23CCA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07" y="2677656"/>
            <a:ext cx="5292449" cy="35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38B08F-922B-456F-9C8C-DF22A8929750}"/>
              </a:ext>
            </a:extLst>
          </p:cNvPr>
          <p:cNvSpPr txBox="1"/>
          <p:nvPr/>
        </p:nvSpPr>
        <p:spPr>
          <a:xfrm>
            <a:off x="6504808" y="6263986"/>
            <a:ext cx="5292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is </a:t>
            </a:r>
            <a:r>
              <a:rPr lang="en-US" sz="1100" dirty="0" err="1"/>
              <a:t>from:</a:t>
            </a:r>
            <a:r>
              <a:rPr lang="en-US" sz="1100" dirty="0" err="1">
                <a:hlinkClick r:id="rId5"/>
              </a:rPr>
              <a:t>http</a:t>
            </a:r>
            <a:r>
              <a:rPr lang="en-US" sz="1100" dirty="0">
                <a:hlinkClick r:id="rId5"/>
              </a:rPr>
              <a:t>://digitalsqewlets.ca/</a:t>
            </a:r>
            <a:r>
              <a:rPr lang="en-US" sz="1100" dirty="0" err="1">
                <a:hlinkClick r:id="rId5"/>
              </a:rPr>
              <a:t>sqwelqwel</a:t>
            </a:r>
            <a:r>
              <a:rPr lang="en-US" sz="1100" dirty="0">
                <a:hlinkClick r:id="rId5"/>
              </a:rPr>
              <a:t>/</a:t>
            </a:r>
            <a:r>
              <a:rPr lang="en-US" sz="1100" dirty="0" err="1">
                <a:hlinkClick r:id="rId5"/>
              </a:rPr>
              <a:t>xwelmexw</a:t>
            </a:r>
            <a:r>
              <a:rPr lang="en-US" sz="1100" dirty="0">
                <a:hlinkClick r:id="rId5"/>
              </a:rPr>
              <a:t>/</a:t>
            </a:r>
            <a:r>
              <a:rPr lang="en-US" sz="1100" dirty="0" err="1">
                <a:hlinkClick r:id="rId5"/>
              </a:rPr>
              <a:t>sqewlets_families-familles-eng.php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30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46FB4D57-5921-4696-BF7C-23D286EA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239" y="1804013"/>
            <a:ext cx="7199821" cy="4784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55C580-51D5-4931-B6CB-06BC3F6A257F}"/>
              </a:ext>
            </a:extLst>
          </p:cNvPr>
          <p:cNvSpPr txBox="1"/>
          <p:nvPr/>
        </p:nvSpPr>
        <p:spPr>
          <a:xfrm>
            <a:off x="2480847" y="143551"/>
            <a:ext cx="6887752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atin typeface="Arial"/>
                <a:cs typeface="Arial"/>
              </a:rPr>
              <a:t>Sto:lo</a:t>
            </a:r>
            <a:r>
              <a:rPr lang="en-US" sz="4000" b="1" dirty="0">
                <a:latin typeface="Arial"/>
                <a:cs typeface="Arial"/>
              </a:rPr>
              <a:t> Medicine Plants</a:t>
            </a:r>
          </a:p>
          <a:p>
            <a:pPr algn="ctr"/>
            <a:endParaRPr lang="en-US" dirty="0">
              <a:cs typeface="Calibri" panose="020F0502020204030204"/>
            </a:endParaRPr>
          </a:p>
          <a:p>
            <a:pPr algn="ctr"/>
            <a:r>
              <a:rPr lang="en-US" sz="2400" b="1" i="1" dirty="0">
                <a:latin typeface="Arial"/>
                <a:cs typeface="Calibri"/>
              </a:rPr>
              <a:t> </a:t>
            </a:r>
            <a:r>
              <a:rPr lang="en-US" sz="2400" b="1" dirty="0">
                <a:latin typeface="Arial"/>
                <a:cs typeface="Calibri"/>
              </a:rPr>
              <a:t>I can identify four </a:t>
            </a:r>
            <a:r>
              <a:rPr lang="en-US" sz="2400" b="1" dirty="0" err="1">
                <a:latin typeface="Arial"/>
                <a:cs typeface="Calibri"/>
              </a:rPr>
              <a:t>Sto:lo</a:t>
            </a:r>
            <a:r>
              <a:rPr lang="en-US" sz="2400" b="1" dirty="0">
                <a:latin typeface="Arial"/>
                <a:cs typeface="Calibri"/>
              </a:rPr>
              <a:t> Medicine plants.</a:t>
            </a:r>
          </a:p>
        </p:txBody>
      </p:sp>
    </p:spTree>
    <p:extLst>
      <p:ext uri="{BB962C8B-B14F-4D97-AF65-F5344CB8AC3E}">
        <p14:creationId xmlns:p14="http://schemas.microsoft.com/office/powerpoint/2010/main" val="213285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B9BC75-CEE4-4A56-B778-14B6D41E44B3}"/>
              </a:ext>
            </a:extLst>
          </p:cNvPr>
          <p:cNvSpPr txBox="1"/>
          <p:nvPr/>
        </p:nvSpPr>
        <p:spPr>
          <a:xfrm>
            <a:off x="6645539" y="1371600"/>
            <a:ext cx="542490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We need plants for food.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Food is like medicine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to our bodies because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food keeps our bodies healthy.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AutoShape 2" descr="Our Culture | Xwelmexw | Sqwélqwel | Sq'éwlets - A Stó:lō-Coast ...">
            <a:extLst>
              <a:ext uri="{FF2B5EF4-FFF2-40B4-BE49-F238E27FC236}">
                <a16:creationId xmlns:a16="http://schemas.microsoft.com/office/drawing/2014/main" id="{A4117E8C-DD3C-4DD3-84C9-EB673DFC9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B5132B86-94C9-4D9E-81D3-74C462FA2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9" y="1076751"/>
            <a:ext cx="6420861" cy="43892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FEA453-235C-4730-B9B7-F32CAA185149}"/>
              </a:ext>
            </a:extLst>
          </p:cNvPr>
          <p:cNvSpPr txBox="1"/>
          <p:nvPr/>
        </p:nvSpPr>
        <p:spPr>
          <a:xfrm>
            <a:off x="313290" y="5466011"/>
            <a:ext cx="5424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3"/>
              </a:rPr>
              <a:t>http://digitalsqewlets.ca/sqwelqwel/xwelmexw/culture-eng.php</a:t>
            </a:r>
            <a:r>
              <a:rPr lang="en-US" sz="1000" dirty="0">
                <a:hlinkClick r:id="rId4"/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3421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7FD41B-6F9C-4083-93BA-7551DA335C45}"/>
              </a:ext>
            </a:extLst>
          </p:cNvPr>
          <p:cNvSpPr txBox="1"/>
          <p:nvPr/>
        </p:nvSpPr>
        <p:spPr>
          <a:xfrm>
            <a:off x="7076662" y="674400"/>
            <a:ext cx="4982820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latin typeface="Arial"/>
                <a:cs typeface="Segoe UI"/>
              </a:rPr>
              <a:t>Sto:lo</a:t>
            </a:r>
            <a:r>
              <a:rPr lang="en-US" sz="3200" b="1" dirty="0">
                <a:latin typeface="Arial"/>
                <a:cs typeface="Segoe UI"/>
              </a:rPr>
              <a:t> also have 4 sacred medicine plants to help keep people well.</a:t>
            </a:r>
          </a:p>
          <a:p>
            <a:pPr algn="ctr"/>
            <a:endParaRPr lang="en-US" sz="3200" b="1" dirty="0">
              <a:latin typeface="Arial"/>
              <a:cs typeface="Segoe UI"/>
            </a:endParaRPr>
          </a:p>
          <a:p>
            <a:pPr algn="ctr"/>
            <a:r>
              <a:rPr lang="en-US" sz="3200" b="1" dirty="0">
                <a:latin typeface="Arial"/>
                <a:cs typeface="Segoe UI"/>
              </a:rPr>
              <a:t>Tobacco</a:t>
            </a:r>
          </a:p>
          <a:p>
            <a:pPr algn="ctr"/>
            <a:endParaRPr lang="en-US" sz="3200" b="1" dirty="0">
              <a:latin typeface="Arial"/>
              <a:cs typeface="Segoe UI"/>
            </a:endParaRPr>
          </a:p>
          <a:p>
            <a:pPr algn="ctr"/>
            <a:r>
              <a:rPr lang="en-US" sz="3200" b="1" dirty="0">
                <a:latin typeface="Arial"/>
                <a:cs typeface="Segoe UI"/>
              </a:rPr>
              <a:t>Sage</a:t>
            </a:r>
          </a:p>
          <a:p>
            <a:pPr algn="ctr"/>
            <a:endParaRPr lang="en-US" sz="3200" b="1" dirty="0">
              <a:latin typeface="Arial"/>
              <a:cs typeface="Segoe UI"/>
            </a:endParaRPr>
          </a:p>
          <a:p>
            <a:pPr algn="ctr"/>
            <a:r>
              <a:rPr lang="en-US" sz="3200" b="1" dirty="0">
                <a:latin typeface="Arial"/>
                <a:cs typeface="Segoe UI"/>
              </a:rPr>
              <a:t>Sweetgrass</a:t>
            </a:r>
          </a:p>
          <a:p>
            <a:pPr algn="ctr"/>
            <a:endParaRPr lang="en-US" sz="3200" b="1" dirty="0">
              <a:latin typeface="Arial"/>
              <a:cs typeface="Segoe UI"/>
            </a:endParaRPr>
          </a:p>
          <a:p>
            <a:pPr algn="ctr"/>
            <a:r>
              <a:rPr lang="en-US" sz="3200" b="1" dirty="0">
                <a:latin typeface="Arial"/>
                <a:cs typeface="Segoe UI"/>
              </a:rPr>
              <a:t>Cedar</a:t>
            </a:r>
          </a:p>
        </p:txBody>
      </p:sp>
      <p:pic>
        <p:nvPicPr>
          <p:cNvPr id="2050" name="Picture 2" descr="4 sacred medicines">
            <a:extLst>
              <a:ext uri="{FF2B5EF4-FFF2-40B4-BE49-F238E27FC236}">
                <a16:creationId xmlns:a16="http://schemas.microsoft.com/office/drawing/2014/main" id="{F9A55624-8847-4267-86C9-4EB3FE8C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9" y="1300600"/>
            <a:ext cx="6171636" cy="462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376948-E9C9-4E18-9B2D-EE0443940771}"/>
              </a:ext>
            </a:extLst>
          </p:cNvPr>
          <p:cNvSpPr txBox="1"/>
          <p:nvPr/>
        </p:nvSpPr>
        <p:spPr>
          <a:xfrm>
            <a:off x="518209" y="5926023"/>
            <a:ext cx="5424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3"/>
              </a:rPr>
              <a:t>http://www.northernc.on.ca/indigenous/four-sacred-medicines/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6567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3EB89-55C3-4459-80C7-3A6D82A41095}"/>
              </a:ext>
            </a:extLst>
          </p:cNvPr>
          <p:cNvSpPr txBox="1"/>
          <p:nvPr/>
        </p:nvSpPr>
        <p:spPr>
          <a:xfrm>
            <a:off x="854765" y="161530"/>
            <a:ext cx="106945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Here’s what each of these sacred plants look like.</a:t>
            </a:r>
            <a:endParaRPr lang="en-US" sz="3200" dirty="0">
              <a:latin typeface="Arial"/>
              <a:cs typeface="Segoe UI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826E83-9B5E-45BA-B955-02598EA8C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" y="2136804"/>
            <a:ext cx="2210952" cy="29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72DF65-9EED-4EA0-8BB2-8173D9B1F9FB}"/>
              </a:ext>
            </a:extLst>
          </p:cNvPr>
          <p:cNvSpPr txBox="1"/>
          <p:nvPr/>
        </p:nvSpPr>
        <p:spPr>
          <a:xfrm>
            <a:off x="-2409" y="5180928"/>
            <a:ext cx="2210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3"/>
              </a:rPr>
              <a:t>https://www.scientificamerican.com/article/the-fight-to-keep-tobacco-sacred/</a:t>
            </a: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E60E8-D823-46CD-BE4E-B7066559D129}"/>
              </a:ext>
            </a:extLst>
          </p:cNvPr>
          <p:cNvSpPr txBox="1"/>
          <p:nvPr/>
        </p:nvSpPr>
        <p:spPr>
          <a:xfrm>
            <a:off x="185998" y="1220197"/>
            <a:ext cx="1179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Tobacco                  Sage                    Sweetgrass          Red Cedar</a:t>
            </a:r>
          </a:p>
        </p:txBody>
      </p:sp>
      <p:pic>
        <p:nvPicPr>
          <p:cNvPr id="3076" name="Picture 4" descr="White sage after rain">
            <a:extLst>
              <a:ext uri="{FF2B5EF4-FFF2-40B4-BE49-F238E27FC236}">
                <a16:creationId xmlns:a16="http://schemas.microsoft.com/office/drawing/2014/main" id="{227B2B59-C085-4D8F-B7B6-CB1400C2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56" y="2136804"/>
            <a:ext cx="3744153" cy="22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FE298B-7B30-4791-AE80-02E1BC475856}"/>
              </a:ext>
            </a:extLst>
          </p:cNvPr>
          <p:cNvSpPr txBox="1"/>
          <p:nvPr/>
        </p:nvSpPr>
        <p:spPr>
          <a:xfrm>
            <a:off x="2295556" y="4455408"/>
            <a:ext cx="350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5"/>
              </a:rPr>
              <a:t>https://www.epicgardening.com/white-sage-plant/</a:t>
            </a:r>
            <a:endParaRPr lang="en-US" sz="1000" dirty="0"/>
          </a:p>
        </p:txBody>
      </p:sp>
      <p:pic>
        <p:nvPicPr>
          <p:cNvPr id="3080" name="Picture 8" descr="How to Identify Sweet Grass">
            <a:extLst>
              <a:ext uri="{FF2B5EF4-FFF2-40B4-BE49-F238E27FC236}">
                <a16:creationId xmlns:a16="http://schemas.microsoft.com/office/drawing/2014/main" id="{B286D36F-5E8B-4E92-AFDE-1D5794A5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15" y="2136804"/>
            <a:ext cx="2995322" cy="22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864610-780A-443C-9982-AB009C67DF57}"/>
              </a:ext>
            </a:extLst>
          </p:cNvPr>
          <p:cNvSpPr txBox="1"/>
          <p:nvPr/>
        </p:nvSpPr>
        <p:spPr>
          <a:xfrm>
            <a:off x="9130416" y="4451609"/>
            <a:ext cx="3061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7"/>
              </a:rPr>
              <a:t>https://sierraclub.bc.ca/western-red-cedar/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298C1-08A1-4A2B-91A5-E183E9C574A8}"/>
              </a:ext>
            </a:extLst>
          </p:cNvPr>
          <p:cNvSpPr txBox="1"/>
          <p:nvPr/>
        </p:nvSpPr>
        <p:spPr>
          <a:xfrm>
            <a:off x="6039709" y="4451609"/>
            <a:ext cx="299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8"/>
              </a:rPr>
              <a:t>https://www.gardenguides.com/12545858-how-to-identify-sweet-grass.html</a:t>
            </a:r>
            <a:endParaRPr lang="en-US" sz="1000" dirty="0"/>
          </a:p>
        </p:txBody>
      </p:sp>
      <p:pic>
        <p:nvPicPr>
          <p:cNvPr id="3082" name="Picture 10" descr="Western Red Cedar - Sierra Club BC">
            <a:extLst>
              <a:ext uri="{FF2B5EF4-FFF2-40B4-BE49-F238E27FC236}">
                <a16:creationId xmlns:a16="http://schemas.microsoft.com/office/drawing/2014/main" id="{119086A3-2A04-4D13-97CF-5AC1AB526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16" y="2136804"/>
            <a:ext cx="2982070" cy="22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8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E4D24C-7F7A-4EF3-B208-A0E83A398FDA}"/>
              </a:ext>
            </a:extLst>
          </p:cNvPr>
          <p:cNvSpPr txBox="1"/>
          <p:nvPr/>
        </p:nvSpPr>
        <p:spPr>
          <a:xfrm>
            <a:off x="297196" y="5620609"/>
            <a:ext cx="303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comes from:  </a:t>
            </a:r>
            <a:r>
              <a:rPr lang="en-US" sz="1000" dirty="0">
                <a:hlinkClick r:id="rId2"/>
              </a:rPr>
              <a:t>https://www.pinterest.ca/pin/738308932639704517/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6611A-70A1-4041-94E4-935EA2560392}"/>
              </a:ext>
            </a:extLst>
          </p:cNvPr>
          <p:cNvSpPr txBox="1"/>
          <p:nvPr/>
        </p:nvSpPr>
        <p:spPr>
          <a:xfrm>
            <a:off x="854765" y="161530"/>
            <a:ext cx="106945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Each of these sacred </a:t>
            </a:r>
            <a:r>
              <a:rPr lang="en-US" sz="3200" b="1">
                <a:latin typeface="Arial"/>
                <a:cs typeface="Segoe UI"/>
              </a:rPr>
              <a:t>plants has </a:t>
            </a:r>
            <a:r>
              <a:rPr lang="en-US" sz="3200" b="1" dirty="0">
                <a:latin typeface="Arial"/>
                <a:cs typeface="Segoe UI"/>
              </a:rPr>
              <a:t>a special purpose.</a:t>
            </a:r>
            <a:endParaRPr lang="en-US" sz="3200" dirty="0">
              <a:latin typeface="Arial"/>
              <a:cs typeface="Segoe UI"/>
            </a:endParaRPr>
          </a:p>
        </p:txBody>
      </p:sp>
      <p:pic>
        <p:nvPicPr>
          <p:cNvPr id="4098" name="Picture 2" descr="A tobacco offering Case Study, Stud Earrings, Studs, Stud Earring">
            <a:extLst>
              <a:ext uri="{FF2B5EF4-FFF2-40B4-BE49-F238E27FC236}">
                <a16:creationId xmlns:a16="http://schemas.microsoft.com/office/drawing/2014/main" id="{23328507-B6C1-43E0-B14D-AB35A46A8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6" y="1484243"/>
            <a:ext cx="6204548" cy="413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5B6A68-9C88-43CB-A9B3-E72AAB240A44}"/>
              </a:ext>
            </a:extLst>
          </p:cNvPr>
          <p:cNvSpPr txBox="1"/>
          <p:nvPr/>
        </p:nvSpPr>
        <p:spPr>
          <a:xfrm>
            <a:off x="6743767" y="1570776"/>
            <a:ext cx="528989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Segoe UI"/>
              </a:rPr>
              <a:t>Tobacco is for giving thanks.</a:t>
            </a:r>
          </a:p>
          <a:p>
            <a:endParaRPr lang="en-US" sz="2800" b="1" dirty="0">
              <a:latin typeface="Arial"/>
              <a:cs typeface="Segoe UI"/>
            </a:endParaRPr>
          </a:p>
          <a:p>
            <a:r>
              <a:rPr lang="en-US" sz="2800" b="1" dirty="0">
                <a:latin typeface="Arial"/>
                <a:cs typeface="Segoe UI"/>
              </a:rPr>
              <a:t>This is sacred tobacco, not tobacco found in cigarettes.</a:t>
            </a:r>
          </a:p>
          <a:p>
            <a:endParaRPr lang="en-US" sz="2800" b="1" dirty="0">
              <a:latin typeface="Arial"/>
              <a:cs typeface="Segoe UI"/>
            </a:endParaRPr>
          </a:p>
          <a:p>
            <a:r>
              <a:rPr lang="en-US" sz="2800" b="1" dirty="0">
                <a:latin typeface="Arial"/>
                <a:cs typeface="Segoe UI"/>
              </a:rPr>
              <a:t>What do you think is the difference between sacred tobacco and cigarette tobacco?</a:t>
            </a:r>
          </a:p>
        </p:txBody>
      </p:sp>
    </p:spTree>
    <p:extLst>
      <p:ext uri="{BB962C8B-B14F-4D97-AF65-F5344CB8AC3E}">
        <p14:creationId xmlns:p14="http://schemas.microsoft.com/office/powerpoint/2010/main" val="164270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3EB89-55C3-4459-80C7-3A6D82A41095}"/>
              </a:ext>
            </a:extLst>
          </p:cNvPr>
          <p:cNvSpPr txBox="1"/>
          <p:nvPr/>
        </p:nvSpPr>
        <p:spPr>
          <a:xfrm>
            <a:off x="8149652" y="1533100"/>
            <a:ext cx="391629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Segoe UI"/>
              </a:rPr>
              <a:t>Sage is for smudging.</a:t>
            </a:r>
          </a:p>
          <a:p>
            <a:endParaRPr lang="en-US" sz="2800" b="1" dirty="0">
              <a:latin typeface="Arial"/>
              <a:cs typeface="Segoe UI"/>
            </a:endParaRPr>
          </a:p>
          <a:p>
            <a:r>
              <a:rPr lang="en-US" sz="2800" b="1" dirty="0">
                <a:latin typeface="Arial"/>
                <a:cs typeface="Segoe UI"/>
              </a:rPr>
              <a:t>What is smudging?</a:t>
            </a:r>
          </a:p>
          <a:p>
            <a:endParaRPr lang="en-US" sz="2800" b="1" dirty="0">
              <a:latin typeface="Arial"/>
              <a:cs typeface="Segoe UI"/>
            </a:endParaRPr>
          </a:p>
          <a:p>
            <a:r>
              <a:rPr lang="en-US" sz="2800" b="1" dirty="0">
                <a:latin typeface="Arial"/>
                <a:cs typeface="Segoe UI"/>
              </a:rPr>
              <a:t>Why do you think people smudge?</a:t>
            </a:r>
          </a:p>
          <a:p>
            <a:endParaRPr lang="en-US" sz="2800" b="1" dirty="0">
              <a:latin typeface="Arial"/>
              <a:cs typeface="Segoe UI"/>
            </a:endParaRPr>
          </a:p>
        </p:txBody>
      </p:sp>
      <p:pic>
        <p:nvPicPr>
          <p:cNvPr id="10" name="Picture 4" descr="Ceremonial smudging involves the burning of sacred medicines.">
            <a:extLst>
              <a:ext uri="{FF2B5EF4-FFF2-40B4-BE49-F238E27FC236}">
                <a16:creationId xmlns:a16="http://schemas.microsoft.com/office/drawing/2014/main" id="{68DCFAD0-8CAA-4A73-B652-6F96BEFD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4" y="1258958"/>
            <a:ext cx="7474224" cy="37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10861C-0A1E-4223-B88A-E50966913800}"/>
              </a:ext>
            </a:extLst>
          </p:cNvPr>
          <p:cNvSpPr txBox="1"/>
          <p:nvPr/>
        </p:nvSpPr>
        <p:spPr>
          <a:xfrm>
            <a:off x="258574" y="5190291"/>
            <a:ext cx="3547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comes from:  </a:t>
            </a:r>
            <a:r>
              <a:rPr lang="en-US" sz="1000" dirty="0">
                <a:hlinkClick r:id="rId3"/>
              </a:rPr>
              <a:t>https://www.huffingtonpost.ca/2018/11/29/indigenous-people-sage-and-smudge-kits_a_23602571/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1334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B7CB0F-1711-4D26-8AAC-7FD41AE17F9E}"/>
              </a:ext>
            </a:extLst>
          </p:cNvPr>
          <p:cNvSpPr txBox="1"/>
          <p:nvPr/>
        </p:nvSpPr>
        <p:spPr>
          <a:xfrm>
            <a:off x="7593914" y="1588055"/>
            <a:ext cx="449206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Segoe UI"/>
              </a:rPr>
              <a:t>Sweet grass is for smudging </a:t>
            </a:r>
          </a:p>
          <a:p>
            <a:r>
              <a:rPr lang="en-US" sz="2400" b="1" dirty="0">
                <a:latin typeface="Arial"/>
                <a:cs typeface="Segoe UI"/>
              </a:rPr>
              <a:t>and for making things </a:t>
            </a:r>
          </a:p>
          <a:p>
            <a:r>
              <a:rPr lang="en-US" sz="2400" b="1" dirty="0">
                <a:latin typeface="Arial"/>
                <a:cs typeface="Segoe UI"/>
              </a:rPr>
              <a:t>like baskets.</a:t>
            </a:r>
          </a:p>
          <a:p>
            <a:endParaRPr lang="en-US" sz="2400" b="1" dirty="0">
              <a:latin typeface="Arial"/>
              <a:cs typeface="Segoe UI"/>
            </a:endParaRPr>
          </a:p>
          <a:p>
            <a:r>
              <a:rPr lang="en-US" sz="2400" b="1" dirty="0">
                <a:latin typeface="Arial"/>
                <a:cs typeface="Segoe UI"/>
              </a:rPr>
              <a:t>What else do you think can be made from sweet grass?</a:t>
            </a:r>
            <a:endParaRPr lang="en-US" sz="2000" b="1" dirty="0">
              <a:latin typeface="Arial"/>
              <a:cs typeface="Segoe UI"/>
            </a:endParaRPr>
          </a:p>
        </p:txBody>
      </p:sp>
      <p:pic>
        <p:nvPicPr>
          <p:cNvPr id="5" name="Picture 6" descr="Braided Sweetgrass">
            <a:extLst>
              <a:ext uri="{FF2B5EF4-FFF2-40B4-BE49-F238E27FC236}">
                <a16:creationId xmlns:a16="http://schemas.microsoft.com/office/drawing/2014/main" id="{7BBC14BD-4FE5-455A-81DF-6D40CE1EF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5" y="613188"/>
            <a:ext cx="6779733" cy="50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58053-9083-4A25-9890-9681329A3E3C}"/>
              </a:ext>
            </a:extLst>
          </p:cNvPr>
          <p:cNvSpPr txBox="1"/>
          <p:nvPr/>
        </p:nvSpPr>
        <p:spPr>
          <a:xfrm>
            <a:off x="350355" y="5967813"/>
            <a:ext cx="3212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comes from:  </a:t>
            </a:r>
            <a:r>
              <a:rPr lang="en-US" sz="1000" dirty="0">
                <a:hlinkClick r:id="rId3"/>
              </a:rPr>
              <a:t>https://www.thecanadianencyclopedia.ca/en/article/sweetgrass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2103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3AC35-AC22-40BF-B838-A222F741F912}"/>
              </a:ext>
            </a:extLst>
          </p:cNvPr>
          <p:cNvSpPr txBox="1"/>
          <p:nvPr/>
        </p:nvSpPr>
        <p:spPr>
          <a:xfrm>
            <a:off x="6808577" y="730518"/>
            <a:ext cx="538342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Segoe UI"/>
              </a:rPr>
              <a:t>Red Cedar is used </a:t>
            </a:r>
          </a:p>
          <a:p>
            <a:r>
              <a:rPr lang="en-US" sz="2800" b="1" dirty="0">
                <a:latin typeface="Arial"/>
                <a:cs typeface="Segoe UI"/>
              </a:rPr>
              <a:t>to drive away negative energy </a:t>
            </a:r>
          </a:p>
          <a:p>
            <a:r>
              <a:rPr lang="en-US" sz="2800" b="1" dirty="0">
                <a:latin typeface="Arial"/>
                <a:cs typeface="Segoe UI"/>
              </a:rPr>
              <a:t>and to make things </a:t>
            </a:r>
          </a:p>
          <a:p>
            <a:r>
              <a:rPr lang="en-US" sz="2800" b="1" dirty="0">
                <a:latin typeface="Arial"/>
                <a:cs typeface="Segoe UI"/>
              </a:rPr>
              <a:t>like cedar baskets.</a:t>
            </a:r>
          </a:p>
          <a:p>
            <a:endParaRPr lang="en-US" sz="2800" b="1" dirty="0">
              <a:latin typeface="Arial"/>
              <a:cs typeface="Segoe UI"/>
            </a:endParaRPr>
          </a:p>
          <a:p>
            <a:r>
              <a:rPr lang="en-US" sz="2800" b="1" dirty="0">
                <a:latin typeface="Arial"/>
                <a:cs typeface="Segoe UI"/>
              </a:rPr>
              <a:t>What else do you think could be made from red cedar?</a:t>
            </a:r>
          </a:p>
          <a:p>
            <a:endParaRPr lang="en-US" sz="2800" b="1" dirty="0">
              <a:latin typeface="Arial"/>
              <a:cs typeface="Segoe UI"/>
            </a:endParaRPr>
          </a:p>
          <a:p>
            <a:r>
              <a:rPr lang="en-US" sz="2800" b="1" dirty="0">
                <a:latin typeface="Arial"/>
                <a:cs typeface="Segoe UI"/>
              </a:rPr>
              <a:t>Why do </a:t>
            </a:r>
            <a:r>
              <a:rPr lang="en-US" sz="2800" b="1">
                <a:latin typeface="Arial"/>
                <a:cs typeface="Segoe UI"/>
              </a:rPr>
              <a:t>you think people </a:t>
            </a:r>
            <a:r>
              <a:rPr lang="en-US" sz="2800" b="1" dirty="0">
                <a:latin typeface="Arial"/>
                <a:cs typeface="Segoe UI"/>
              </a:rPr>
              <a:t>want to get rid of negative energy?</a:t>
            </a:r>
            <a:endParaRPr lang="en-US" sz="2000" b="1" dirty="0">
              <a:latin typeface="Arial"/>
              <a:cs typeface="Segoe UI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41CD0D3-67C5-432E-B875-8786CE15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2" y="1020418"/>
            <a:ext cx="6606136" cy="38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574581-8073-4F13-BFC3-3B985BE6B39D}"/>
              </a:ext>
            </a:extLst>
          </p:cNvPr>
          <p:cNvSpPr txBox="1"/>
          <p:nvPr/>
        </p:nvSpPr>
        <p:spPr>
          <a:xfrm>
            <a:off x="164892" y="5018032"/>
            <a:ext cx="3927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comes from:  </a:t>
            </a:r>
            <a:r>
              <a:rPr lang="en-US" sz="1000" dirty="0">
                <a:hlinkClick r:id="rId3"/>
              </a:rPr>
              <a:t>https://www.cbc.ca/news/indigenous/indigenous-language-health-care-workers-1.4660009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717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DCE4D9F971D4C8B436E614A58D985" ma:contentTypeVersion="1" ma:contentTypeDescription="Create a new document." ma:contentTypeScope="" ma:versionID="43dd5526d2824ad65108f63be2bd647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93D8B9-7D62-4620-81BD-9C6A5F4615D6}"/>
</file>

<file path=customXml/itemProps2.xml><?xml version="1.0" encoding="utf-8"?>
<ds:datastoreItem xmlns:ds="http://schemas.openxmlformats.org/officeDocument/2006/customXml" ds:itemID="{3FFC598D-48CB-4B8F-9C6D-CD1E3F16F573}"/>
</file>

<file path=customXml/itemProps3.xml><?xml version="1.0" encoding="utf-8"?>
<ds:datastoreItem xmlns:ds="http://schemas.openxmlformats.org/officeDocument/2006/customXml" ds:itemID="{6212BC72-419E-4054-8A9D-1F14152F7C0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553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Outdoor Education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Debbie MacLean</cp:lastModifiedBy>
  <cp:revision>596</cp:revision>
  <dcterms:created xsi:type="dcterms:W3CDTF">2020-04-02T15:34:46Z</dcterms:created>
  <dcterms:modified xsi:type="dcterms:W3CDTF">2020-05-14T16:27:20Z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0x0101006DFDCE4D9F971D4C8B436E614A58D985</vt:lpwstr>
  </property>
</Properties>
</file>