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  <p:sldId id="268" r:id="rId6"/>
    <p:sldId id="256" r:id="rId7"/>
    <p:sldId id="257" r:id="rId8"/>
    <p:sldId id="258" r:id="rId9"/>
    <p:sldId id="259" r:id="rId10"/>
    <p:sldId id="273" r:id="rId11"/>
    <p:sldId id="260" r:id="rId12"/>
    <p:sldId id="271" r:id="rId13"/>
    <p:sldId id="262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verb.com/ca/p/yamaha-yts-62iii-professional-tenor-saxophone?gclid=Cj0KCQjwzN71BRCOARIsAF8pjfjDs4V6v23bOU8fmpRF45Vzeb3saDOAchJk_awr_SbS68eKkNcBZMUaAs3tEALw_wcB&amp;hfid=23454452&amp;merchant_id=101073192&amp;utm_campaign=1695015338&amp;utm_medium=cpc&amp;utm_source=googl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youtube.com/watch?v=EBVmeOWpFvc" TargetMode="External"/><Relationship Id="rId7" Type="http://schemas.openxmlformats.org/officeDocument/2006/relationships/hyperlink" Target="https://www.shutterstock.com/image-photo/tenor-saxophone-exploded-view-drawing-isolated-520595017" TargetMode="External"/><Relationship Id="rId2" Type="http://schemas.openxmlformats.org/officeDocument/2006/relationships/hyperlink" Target="https://www.youtube.com/watch?v=4fwDxQej5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www.cbc.ca/radio/docproject/heart-of-gold-1.4999397/my-best-friend-my-confidant-and-my-hype-person-this-musician-s-valentine-to-their-saxophone-1.4999452" TargetMode="External"/><Relationship Id="rId9" Type="http://schemas.openxmlformats.org/officeDocument/2006/relationships/hyperlink" Target="https://www.normans.co.uk/blog/2013/05/caring-for-your-alto-saxophon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nchboxaudio.com/skb-cases-b-foot-flute-case/" TargetMode="External"/><Relationship Id="rId2" Type="http://schemas.openxmlformats.org/officeDocument/2006/relationships/hyperlink" Target="http://www.the-clarinets.net/english/clarinet-reed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earnsaxophoneonline.com/reed-alignment.html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V7g-TOxcnZs" TargetMode="External"/><Relationship Id="rId4" Type="http://schemas.openxmlformats.org/officeDocument/2006/relationships/hyperlink" Target="https://www.youtube.com/watch?v=ya_HIM2SjUo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www.youtube.com/watch?v=DLb8Pk9OeNk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www.youtube.com/watch?v=zTLKs1giz9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s://www.youtube.com/watch?v=u4FNjQJpJR4" TargetMode="External"/><Relationship Id="rId4" Type="http://schemas.openxmlformats.org/officeDocument/2006/relationships/hyperlink" Target="https://www.youtube.com/watch?v=bVl-ZFaY8To" TargetMode="Externa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pGaUlferotY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s://www.youtube.com/watch?v=KRKrN7JDGF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96122-145C-4B3E-B150-91BBA91E58E7}"/>
              </a:ext>
            </a:extLst>
          </p:cNvPr>
          <p:cNvSpPr txBox="1"/>
          <p:nvPr/>
        </p:nvSpPr>
        <p:spPr>
          <a:xfrm>
            <a:off x="152402" y="109268"/>
            <a:ext cx="1187282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Music Education</a:t>
            </a:r>
            <a:endParaRPr lang="en-US" sz="4000" dirty="0">
              <a:cs typeface="Calibri" panose="020F0502020204030204"/>
            </a:endParaRPr>
          </a:p>
          <a:p>
            <a:pPr algn="ctr"/>
            <a:r>
              <a:rPr lang="en-US" sz="6000" b="1" dirty="0"/>
              <a:t>Instruments of the Orchestra</a:t>
            </a:r>
          </a:p>
          <a:p>
            <a:pPr algn="ctr"/>
            <a:r>
              <a:rPr lang="en-US" sz="2800" b="1" dirty="0">
                <a:cs typeface="Calibri" panose="020F0502020204030204"/>
              </a:rPr>
              <a:t>Lesson 5: Grades K-2</a:t>
            </a:r>
            <a:endParaRPr lang="en-US" sz="6000" b="1" dirty="0">
              <a:cs typeface="Calibri" panose="020F0502020204030204"/>
            </a:endParaRPr>
          </a:p>
        </p:txBody>
      </p:sp>
      <p:pic>
        <p:nvPicPr>
          <p:cNvPr id="6" name="Picture 6" descr="A close up of a clock&#10;&#10;Description generated with high confidence">
            <a:extLst>
              <a:ext uri="{FF2B5EF4-FFF2-40B4-BE49-F238E27FC236}">
                <a16:creationId xmlns:a16="http://schemas.microsoft.com/office/drawing/2014/main" id="{DA9F1E8C-B356-4FD1-873E-364974D9C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40" y="2315446"/>
            <a:ext cx="8249727" cy="44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302C3A-EECC-447B-9255-83CD72693AFA}"/>
              </a:ext>
            </a:extLst>
          </p:cNvPr>
          <p:cNvSpPr txBox="1"/>
          <p:nvPr/>
        </p:nvSpPr>
        <p:spPr>
          <a:xfrm>
            <a:off x="3853461" y="172424"/>
            <a:ext cx="437613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latin typeface="Arial"/>
                <a:cs typeface="Arial"/>
              </a:rPr>
              <a:t>Saxophone</a:t>
            </a:r>
          </a:p>
        </p:txBody>
      </p:sp>
      <p:pic>
        <p:nvPicPr>
          <p:cNvPr id="11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CB1DD7C2-6A00-403E-A7EA-58BF65AF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421" y="1054119"/>
            <a:ext cx="2487781" cy="1842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AA0E5-21E4-4422-9BE2-8AD5F2866338}"/>
              </a:ext>
            </a:extLst>
          </p:cNvPr>
          <p:cNvSpPr txBox="1"/>
          <p:nvPr/>
        </p:nvSpPr>
        <p:spPr>
          <a:xfrm>
            <a:off x="8916539" y="2945262"/>
            <a:ext cx="296740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In an orchestra, a saxophone is a member of the woodwind family.</a:t>
            </a:r>
          </a:p>
        </p:txBody>
      </p:sp>
      <p:pic>
        <p:nvPicPr>
          <p:cNvPr id="14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0D6EDB66-C7C1-4A2A-A4CC-9A6BB97E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772" y="2450995"/>
            <a:ext cx="4376140" cy="2311490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23D1D340-774E-4B12-8809-56BEFE7EC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2" y="2058202"/>
            <a:ext cx="1983361" cy="422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383F6C7-3507-4016-ABB2-FAFB4006D47F}"/>
              </a:ext>
            </a:extLst>
          </p:cNvPr>
          <p:cNvSpPr txBox="1"/>
          <p:nvPr/>
        </p:nvSpPr>
        <p:spPr>
          <a:xfrm>
            <a:off x="237842" y="1188087"/>
            <a:ext cx="405601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 saxophone can make many different sounds.  </a:t>
            </a:r>
          </a:p>
        </p:txBody>
      </p:sp>
      <p:pic>
        <p:nvPicPr>
          <p:cNvPr id="23" name="Picture 6" descr="Uptown Funk&quot; Mark Ronson ft. Bruno Mars: The Cannonball Band ...">
            <a:extLst>
              <a:ext uri="{FF2B5EF4-FFF2-40B4-BE49-F238E27FC236}">
                <a16:creationId xmlns:a16="http://schemas.microsoft.com/office/drawing/2014/main" id="{F6A6098A-6AE8-491D-B48F-370F006A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93" y="4858880"/>
            <a:ext cx="1823632" cy="102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oncert Band - Skyfall - YouTube">
            <a:extLst>
              <a:ext uri="{FF2B5EF4-FFF2-40B4-BE49-F238E27FC236}">
                <a16:creationId xmlns:a16="http://schemas.microsoft.com/office/drawing/2014/main" id="{4D7AD489-B8DF-4447-A3D9-059B3005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006" y="4868877"/>
            <a:ext cx="1787930" cy="100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16CA1AD-4E30-46F6-85BE-816DA6F3DC74}"/>
              </a:ext>
            </a:extLst>
          </p:cNvPr>
          <p:cNvSpPr txBox="1"/>
          <p:nvPr/>
        </p:nvSpPr>
        <p:spPr>
          <a:xfrm>
            <a:off x="7198648" y="6025393"/>
            <a:ext cx="491818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2 genres of music where saxophone id often played are jazz and concert band.</a:t>
            </a:r>
          </a:p>
        </p:txBody>
      </p:sp>
    </p:spTree>
    <p:extLst>
      <p:ext uri="{BB962C8B-B14F-4D97-AF65-F5344CB8AC3E}">
        <p14:creationId xmlns:p14="http://schemas.microsoft.com/office/powerpoint/2010/main" val="271695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499EA8-9683-4B3D-BB7E-F3ADC5FF69BA}"/>
              </a:ext>
            </a:extLst>
          </p:cNvPr>
          <p:cNvSpPr txBox="1"/>
          <p:nvPr/>
        </p:nvSpPr>
        <p:spPr>
          <a:xfrm>
            <a:off x="1014143" y="209011"/>
            <a:ext cx="108376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3583EA7F-E3DC-4E48-BEE4-8725ABA2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2" y="1860648"/>
            <a:ext cx="9313650" cy="4919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7D6B6-1228-41D2-8C2D-1CC65703714B}"/>
              </a:ext>
            </a:extLst>
          </p:cNvPr>
          <p:cNvSpPr txBox="1"/>
          <p:nvPr/>
        </p:nvSpPr>
        <p:spPr>
          <a:xfrm>
            <a:off x="842513" y="540589"/>
            <a:ext cx="99606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Listen to music.   Dance to music.  Play music. 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3600" b="1"/>
              <a:t>Until </a:t>
            </a:r>
            <a:r>
              <a:rPr lang="en-US" sz="3600" b="1" dirty="0"/>
              <a:t>next time …....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705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74B44933-25EC-4D37-B444-90F37865C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231" y="999540"/>
            <a:ext cx="5144218" cy="5175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46290-A323-480D-A847-08C7842E9244}"/>
              </a:ext>
            </a:extLst>
          </p:cNvPr>
          <p:cNvSpPr txBox="1"/>
          <p:nvPr/>
        </p:nvSpPr>
        <p:spPr>
          <a:xfrm>
            <a:off x="2271934" y="240358"/>
            <a:ext cx="9369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 Review of  Lesson 4  :  Clarinet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F1102-E3E2-4054-9D96-5C3D454C9E8C}"/>
              </a:ext>
            </a:extLst>
          </p:cNvPr>
          <p:cNvSpPr txBox="1"/>
          <p:nvPr/>
        </p:nvSpPr>
        <p:spPr>
          <a:xfrm>
            <a:off x="381539" y="1229803"/>
            <a:ext cx="5633049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A clarinet belongs to the ____________ family of instruments.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5 parts of a clarinet are:</a:t>
            </a:r>
          </a:p>
          <a:p>
            <a:r>
              <a:rPr lang="en-US" sz="2800" dirty="0">
                <a:cs typeface="Calibri"/>
              </a:rPr>
              <a:t>M __ __ </a:t>
            </a:r>
            <a:r>
              <a:rPr lang="en-US" sz="2800" dirty="0" err="1">
                <a:cs typeface="Calibri"/>
              </a:rPr>
              <a:t>th</a:t>
            </a:r>
            <a:r>
              <a:rPr lang="en-US" sz="2800" dirty="0">
                <a:cs typeface="Calibri"/>
              </a:rPr>
              <a:t> Piece</a:t>
            </a:r>
          </a:p>
          <a:p>
            <a:r>
              <a:rPr lang="en-US" sz="2800" dirty="0">
                <a:cs typeface="Calibri"/>
              </a:rPr>
              <a:t>B __ </a:t>
            </a:r>
            <a:r>
              <a:rPr lang="en-US" sz="2800" dirty="0" err="1">
                <a:cs typeface="Calibri"/>
              </a:rPr>
              <a:t>rr</a:t>
            </a:r>
            <a:r>
              <a:rPr lang="en-US" sz="2800" dirty="0">
                <a:cs typeface="Calibri"/>
              </a:rPr>
              <a:t> __ l</a:t>
            </a:r>
          </a:p>
          <a:p>
            <a:r>
              <a:rPr lang="en-US" sz="2800" dirty="0">
                <a:cs typeface="Calibri"/>
              </a:rPr>
              <a:t>U __ pp __ r  Joint</a:t>
            </a:r>
          </a:p>
          <a:p>
            <a:r>
              <a:rPr lang="en-US" sz="2800" dirty="0">
                <a:cs typeface="Calibri"/>
              </a:rPr>
              <a:t>L __ w __ r  Joint</a:t>
            </a:r>
          </a:p>
          <a:p>
            <a:r>
              <a:rPr lang="en-US" sz="2800" dirty="0">
                <a:cs typeface="Calibri"/>
              </a:rPr>
              <a:t>B __ </a:t>
            </a:r>
            <a:r>
              <a:rPr lang="en-US" sz="2800" dirty="0" err="1">
                <a:cs typeface="Calibri"/>
              </a:rPr>
              <a:t>ll</a:t>
            </a:r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The clarinet has a w__ rm sound.</a:t>
            </a: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63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FC20CA-58CB-43BA-9DD0-F3207C57CC38}"/>
              </a:ext>
            </a:extLst>
          </p:cNvPr>
          <p:cNvSpPr txBox="1"/>
          <p:nvPr/>
        </p:nvSpPr>
        <p:spPr>
          <a:xfrm>
            <a:off x="3574211" y="324928"/>
            <a:ext cx="5158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Instruments of </a:t>
            </a:r>
            <a:r>
              <a:rPr lang="en-US" sz="2800" b="1">
                <a:latin typeface="Arial"/>
                <a:cs typeface="Arial"/>
              </a:rPr>
              <a:t>the Orchestra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B92DE-54F6-47E9-A27C-376057655748}"/>
              </a:ext>
            </a:extLst>
          </p:cNvPr>
          <p:cNvSpPr txBox="1"/>
          <p:nvPr/>
        </p:nvSpPr>
        <p:spPr>
          <a:xfrm>
            <a:off x="2566900" y="1287314"/>
            <a:ext cx="73008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Lesson 5: Saxophone</a:t>
            </a:r>
            <a:endParaRPr lang="en-US" sz="40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A83E0953-2556-497E-8E3E-28E43FBF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30" y="2197242"/>
            <a:ext cx="6006860" cy="44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FEBD0-BB73-4AD0-9FB1-FCDEC3249140}"/>
              </a:ext>
            </a:extLst>
          </p:cNvPr>
          <p:cNvSpPr txBox="1"/>
          <p:nvPr/>
        </p:nvSpPr>
        <p:spPr>
          <a:xfrm>
            <a:off x="6747552" y="66462"/>
            <a:ext cx="29949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parajita"/>
              </a:rPr>
              <a:t>Saxophone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D3796-8780-481E-8CB5-87A8F79B1A3D}"/>
              </a:ext>
            </a:extLst>
          </p:cNvPr>
          <p:cNvSpPr txBox="1"/>
          <p:nvPr/>
        </p:nvSpPr>
        <p:spPr>
          <a:xfrm>
            <a:off x="4808910" y="1366062"/>
            <a:ext cx="687222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 I can identify the sound of a saxophone playing.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33C83AE-E2F2-4EDE-8EA8-3A5E1D96C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8" y="238740"/>
            <a:ext cx="2994938" cy="63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125962-9FD3-4A30-A307-F5C8D92922E8}"/>
              </a:ext>
            </a:extLst>
          </p:cNvPr>
          <p:cNvSpPr txBox="1"/>
          <p:nvPr/>
        </p:nvSpPr>
        <p:spPr>
          <a:xfrm>
            <a:off x="3661312" y="5695930"/>
            <a:ext cx="355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With thanks, this pic comes from</a:t>
            </a:r>
            <a:r>
              <a:rPr lang="en-US" sz="900" dirty="0">
                <a:hlinkClick r:id="rId3"/>
              </a:rPr>
              <a:t>https://reverb.com/ca/p/yamaha-yts-62iii-professional-tenor-saxophone?gclid=Cj0KCQjwzN71BRCOARIsAF8pjfjDs4V6v23bOU8fmpRF45Vzeb3saDOAchJk_awr_SbS68eKkNcBZMUaAs3tEALw_wcB&amp;hfid=23454452&amp;merchant_id=101073192&amp;utm_campaign=1695015338&amp;utm_medium=cpc&amp;utm_source=googl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7645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469051-6764-4248-B0DC-C1C756131036}"/>
              </a:ext>
            </a:extLst>
          </p:cNvPr>
          <p:cNvSpPr txBox="1"/>
          <p:nvPr/>
        </p:nvSpPr>
        <p:spPr>
          <a:xfrm>
            <a:off x="1126761" y="357533"/>
            <a:ext cx="9938478" cy="181588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/>
                <a:cs typeface="Arial"/>
              </a:rPr>
              <a:t>What are the parts of a saxophone? How does it sound?</a:t>
            </a:r>
          </a:p>
          <a:p>
            <a:pPr algn="ctr"/>
            <a:r>
              <a:rPr lang="en-US" sz="2800" u="sng" dirty="0">
                <a:hlinkClick r:id="rId2"/>
              </a:rPr>
              <a:t>https://www.youtube.com/watch?v=4fwDxQej5Es</a:t>
            </a:r>
            <a:r>
              <a:rPr lang="en-US" sz="2800" dirty="0"/>
              <a:t>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u="sng" dirty="0">
                <a:hlinkClick r:id="rId3"/>
              </a:rPr>
              <a:t>https://www.youtube.com/watch?v=EBVmeOWpFvc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E6907-DC85-491A-BB1A-C30727DC1F55}"/>
              </a:ext>
            </a:extLst>
          </p:cNvPr>
          <p:cNvSpPr txBox="1"/>
          <p:nvPr/>
        </p:nvSpPr>
        <p:spPr>
          <a:xfrm>
            <a:off x="268075" y="5733997"/>
            <a:ext cx="28989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</a:t>
            </a:r>
            <a:r>
              <a:rPr lang="en-US" sz="1100" dirty="0" err="1"/>
              <a:t>from:</a:t>
            </a:r>
            <a:r>
              <a:rPr lang="en-US" sz="1100" dirty="0" err="1">
                <a:hlinkClick r:id="rId4"/>
              </a:rPr>
              <a:t>https</a:t>
            </a:r>
            <a:r>
              <a:rPr lang="en-US" sz="1100" dirty="0">
                <a:hlinkClick r:id="rId4"/>
              </a:rPr>
              <a:t>://www.cbc.ca/radio/docproject/heart-of-gold-1.4999397/my-best-friend-my-confidant-and-my-hype-person-this-musician-s-valentine-to-their-saxophone-1.4999452</a:t>
            </a:r>
            <a:endParaRPr lang="en-US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CA883A-71A6-4D8B-A049-1F94CA28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75" y="2269632"/>
            <a:ext cx="2372781" cy="329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enor saxophone, exploded view drawing isolated on gray background.&#10;Exploded diagram of tenor saxophone. Key action of instrument.&#10;">
            <a:extLst>
              <a:ext uri="{FF2B5EF4-FFF2-40B4-BE49-F238E27FC236}">
                <a16:creationId xmlns:a16="http://schemas.microsoft.com/office/drawing/2014/main" id="{F263DBFD-0D7D-4E3E-AABA-BCDF3C408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69" y="2493730"/>
            <a:ext cx="1830649" cy="283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A903C0-8B8F-45E2-8153-BE7FFAC44806}"/>
              </a:ext>
            </a:extLst>
          </p:cNvPr>
          <p:cNvSpPr txBox="1"/>
          <p:nvPr/>
        </p:nvSpPr>
        <p:spPr>
          <a:xfrm>
            <a:off x="4341457" y="5871699"/>
            <a:ext cx="2898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</a:t>
            </a:r>
            <a:r>
              <a:rPr lang="en-US" sz="1200" dirty="0">
                <a:hlinkClick r:id="rId7"/>
              </a:rPr>
              <a:t>https://www.shutterstock.com/image-photo/tenor-saxophone-exploded-view-drawing-isolated-520595017</a:t>
            </a:r>
            <a:endParaRPr lang="en-US" sz="1200" dirty="0"/>
          </a:p>
        </p:txBody>
      </p:sp>
      <p:pic>
        <p:nvPicPr>
          <p:cNvPr id="10" name="Picture 9" descr="sax">
            <a:extLst>
              <a:ext uri="{FF2B5EF4-FFF2-40B4-BE49-F238E27FC236}">
                <a16:creationId xmlns:a16="http://schemas.microsoft.com/office/drawing/2014/main" id="{4BF85EA3-8A05-4E48-8FCE-0ADC967E6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543" y="2269632"/>
            <a:ext cx="2767693" cy="351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6D3F8A-E3EA-4831-AA80-55250C685BBC}"/>
              </a:ext>
            </a:extLst>
          </p:cNvPr>
          <p:cNvSpPr txBox="1"/>
          <p:nvPr/>
        </p:nvSpPr>
        <p:spPr>
          <a:xfrm>
            <a:off x="8619543" y="5903274"/>
            <a:ext cx="33043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from:  </a:t>
            </a:r>
            <a:r>
              <a:rPr lang="en-US" sz="1100" dirty="0">
                <a:hlinkClick r:id="rId9"/>
              </a:rPr>
              <a:t>https://www.normans.co.uk/blog/2013/05/caring-for-your-alto-saxophone/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5087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9C06D7-D83E-480E-88C6-A38F3A73858F}"/>
              </a:ext>
            </a:extLst>
          </p:cNvPr>
          <p:cNvSpPr txBox="1"/>
          <p:nvPr/>
        </p:nvSpPr>
        <p:spPr>
          <a:xfrm>
            <a:off x="518837" y="107667"/>
            <a:ext cx="106507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What is a reed for the mouthpiece of a saxophone?</a:t>
            </a:r>
          </a:p>
          <a:p>
            <a:pPr algn="ctr"/>
            <a:r>
              <a:rPr lang="en-US" dirty="0">
                <a:ea typeface="+mn-lt"/>
                <a:cs typeface="+mn-lt"/>
              </a:rPr>
              <a:t> 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28AC8-DCEA-414E-8ECF-5C45BD72D7D9}"/>
              </a:ext>
            </a:extLst>
          </p:cNvPr>
          <p:cNvSpPr txBox="1"/>
          <p:nvPr/>
        </p:nvSpPr>
        <p:spPr>
          <a:xfrm>
            <a:off x="4763495" y="1070483"/>
            <a:ext cx="71429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reed is a thin piece of wood made to act as a fipple for creating the sound of some instruments, including the saxophone.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The reed is attached to the mouthpiece.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7B5F6-78FD-4B73-94C8-D0F072BE51D4}"/>
              </a:ext>
            </a:extLst>
          </p:cNvPr>
          <p:cNvSpPr txBox="1"/>
          <p:nvPr/>
        </p:nvSpPr>
        <p:spPr>
          <a:xfrm>
            <a:off x="220414" y="2967335"/>
            <a:ext cx="407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</a:t>
            </a:r>
            <a:r>
              <a:rPr lang="en-US" sz="1200" dirty="0">
                <a:hlinkClick r:id="rId2"/>
              </a:rPr>
              <a:t>http://www.the-clarinets.net/english/clarinet-reed.html</a:t>
            </a:r>
            <a:r>
              <a:rPr lang="en-US" sz="1200" dirty="0">
                <a:hlinkClick r:id="rId3"/>
              </a:rPr>
              <a:t>/</a:t>
            </a:r>
            <a:endParaRPr lang="en-US" sz="1200" dirty="0"/>
          </a:p>
        </p:txBody>
      </p:sp>
      <p:pic>
        <p:nvPicPr>
          <p:cNvPr id="8" name="Picture 6" descr="The Clarinets - Reeds">
            <a:extLst>
              <a:ext uri="{FF2B5EF4-FFF2-40B4-BE49-F238E27FC236}">
                <a16:creationId xmlns:a16="http://schemas.microsoft.com/office/drawing/2014/main" id="{F9F3AAB5-FC6F-4CCD-BEB9-F7DC8FE9D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4" y="771364"/>
            <a:ext cx="4161902" cy="216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17523DF-D07D-4285-9BBA-D5292201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4" y="3475791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F059E5-1C71-43CE-A353-7622A5BAEB02}"/>
              </a:ext>
            </a:extLst>
          </p:cNvPr>
          <p:cNvSpPr txBox="1"/>
          <p:nvPr/>
        </p:nvSpPr>
        <p:spPr>
          <a:xfrm>
            <a:off x="220414" y="6288668"/>
            <a:ext cx="469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  </a:t>
            </a:r>
            <a:r>
              <a:rPr lang="en-US" sz="1200" dirty="0">
                <a:hlinkClick r:id="rId6"/>
              </a:rPr>
              <a:t>https://www.learnsaxophoneonline.com/reed-alignment.html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737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EA8F58-3635-4BA4-BB63-16A96FBC943D}"/>
              </a:ext>
            </a:extLst>
          </p:cNvPr>
          <p:cNvSpPr txBox="1"/>
          <p:nvPr/>
        </p:nvSpPr>
        <p:spPr>
          <a:xfrm>
            <a:off x="2016538" y="609430"/>
            <a:ext cx="857480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parajita"/>
              </a:rPr>
              <a:t>Do you know any of these songs?</a:t>
            </a:r>
          </a:p>
        </p:txBody>
      </p:sp>
      <p:pic>
        <p:nvPicPr>
          <p:cNvPr id="8" name="Picture 2" descr="Ghostbusters Theme Song - Jean Paul Saxophones Cover - YouTube">
            <a:extLst>
              <a:ext uri="{FF2B5EF4-FFF2-40B4-BE49-F238E27FC236}">
                <a16:creationId xmlns:a16="http://schemas.microsoft.com/office/drawing/2014/main" id="{92CF1A3C-9CB4-4D65-BA2D-48D20A51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7" y="3032157"/>
            <a:ext cx="4700380" cy="263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enny G performing LIVE his hit song &quot;Forever In Love&quot; in 2010 at ...">
            <a:extLst>
              <a:ext uri="{FF2B5EF4-FFF2-40B4-BE49-F238E27FC236}">
                <a16:creationId xmlns:a16="http://schemas.microsoft.com/office/drawing/2014/main" id="{C61BAB73-C2AB-4974-930F-066D693F4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15" y="3032157"/>
            <a:ext cx="3816626" cy="28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517AC2-8619-484A-A9E1-F7A4CCE28B71}"/>
              </a:ext>
            </a:extLst>
          </p:cNvPr>
          <p:cNvSpPr/>
          <p:nvPr/>
        </p:nvSpPr>
        <p:spPr>
          <a:xfrm>
            <a:off x="550739" y="2456156"/>
            <a:ext cx="4933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https://www.youtube.com/watch?v=ya_HIM2SjUo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E36CB0-6F81-4FF4-A722-EFA58F7FEFE5}"/>
              </a:ext>
            </a:extLst>
          </p:cNvPr>
          <p:cNvSpPr/>
          <p:nvPr/>
        </p:nvSpPr>
        <p:spPr>
          <a:xfrm>
            <a:off x="6303942" y="2449936"/>
            <a:ext cx="485697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https://www.youtube.com/watch?v=V7g-TOxcnZs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A7E3778-DB06-40F1-B822-4C9D587D2C8B}"/>
              </a:ext>
            </a:extLst>
          </p:cNvPr>
          <p:cNvSpPr txBox="1"/>
          <p:nvPr/>
        </p:nvSpPr>
        <p:spPr>
          <a:xfrm>
            <a:off x="219909" y="101930"/>
            <a:ext cx="117521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Saxophone is played in many styles or genres of music.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6A698B-0EDD-486C-9D18-495C327105A4}"/>
              </a:ext>
            </a:extLst>
          </p:cNvPr>
          <p:cNvSpPr/>
          <p:nvPr/>
        </p:nvSpPr>
        <p:spPr>
          <a:xfrm>
            <a:off x="219909" y="804625"/>
            <a:ext cx="47686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Genre:  Classical Music </a:t>
            </a:r>
          </a:p>
          <a:p>
            <a:pPr algn="ctr"/>
            <a:r>
              <a:rPr lang="en-US" u="sng" dirty="0">
                <a:hlinkClick r:id="rId2"/>
              </a:rPr>
              <a:t>https://www.youtube.com/watch?v=zTLKs1giz9I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CC7322-70D0-4377-97E3-D92235C267A7}"/>
              </a:ext>
            </a:extLst>
          </p:cNvPr>
          <p:cNvSpPr/>
          <p:nvPr/>
        </p:nvSpPr>
        <p:spPr>
          <a:xfrm>
            <a:off x="6895475" y="686705"/>
            <a:ext cx="5076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Genre:  Concert Band</a:t>
            </a:r>
          </a:p>
          <a:p>
            <a:pPr algn="ctr"/>
            <a:r>
              <a:rPr lang="en-US" dirty="0">
                <a:hlinkClick r:id="rId3"/>
              </a:rPr>
              <a:t>https://www.youtube.com/watch?v=DLb8Pk9OeNk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E03225-5B6C-4084-ABC2-D8399DF8E5A9}"/>
              </a:ext>
            </a:extLst>
          </p:cNvPr>
          <p:cNvSpPr/>
          <p:nvPr/>
        </p:nvSpPr>
        <p:spPr>
          <a:xfrm>
            <a:off x="615311" y="3732878"/>
            <a:ext cx="2857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Genre:  Jazz Music</a:t>
            </a:r>
          </a:p>
          <a:p>
            <a:pPr algn="ctr"/>
            <a:r>
              <a:rPr lang="en-US" dirty="0">
                <a:hlinkClick r:id="rId4"/>
              </a:rPr>
              <a:t>https://www.youtube.com/watch?v=bVl-ZFaY8To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B9D14E-5EFB-4FAD-BC53-CE33D3D4D12E}"/>
              </a:ext>
            </a:extLst>
          </p:cNvPr>
          <p:cNvSpPr/>
          <p:nvPr/>
        </p:nvSpPr>
        <p:spPr>
          <a:xfrm>
            <a:off x="7010400" y="3732878"/>
            <a:ext cx="4961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Genre:  What is your guess?  </a:t>
            </a:r>
          </a:p>
          <a:p>
            <a:pPr algn="ctr"/>
            <a:r>
              <a:rPr lang="en-US" dirty="0"/>
              <a:t>Do you recognize this piece?</a:t>
            </a:r>
          </a:p>
          <a:p>
            <a:r>
              <a:rPr lang="en-US" dirty="0">
                <a:hlinkClick r:id="rId5"/>
              </a:rPr>
              <a:t>https://www.youtube.com/watch?v=u4FNjQJpJR4</a:t>
            </a:r>
            <a:endParaRPr lang="en-US" dirty="0"/>
          </a:p>
          <a:p>
            <a:endParaRPr lang="en-US" dirty="0"/>
          </a:p>
        </p:txBody>
      </p:sp>
      <p:pic>
        <p:nvPicPr>
          <p:cNvPr id="14" name="Picture 2" descr="One4Two - Concerto for Saxophones and Symphony Orchestra - Roberto ...">
            <a:extLst>
              <a:ext uri="{FF2B5EF4-FFF2-40B4-BE49-F238E27FC236}">
                <a16:creationId xmlns:a16="http://schemas.microsoft.com/office/drawing/2014/main" id="{5C87939C-FB59-47B6-892C-DDC9CE352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9" y="1565299"/>
            <a:ext cx="3420498" cy="19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oncert Band - Skyfall - YouTube">
            <a:extLst>
              <a:ext uri="{FF2B5EF4-FFF2-40B4-BE49-F238E27FC236}">
                <a16:creationId xmlns:a16="http://schemas.microsoft.com/office/drawing/2014/main" id="{26893B2F-2626-4E57-B647-6CEB3A4A4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804" y="1844033"/>
            <a:ext cx="3230475" cy="18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ptown Funk&quot; Mark Ronson ft. Bruno Mars: The Cannonball Band ...">
            <a:extLst>
              <a:ext uri="{FF2B5EF4-FFF2-40B4-BE49-F238E27FC236}">
                <a16:creationId xmlns:a16="http://schemas.microsoft.com/office/drawing/2014/main" id="{9DBE1DBF-66F3-40B7-9403-4853C536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8" y="4827342"/>
            <a:ext cx="3281086" cy="183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Fly me to the moon tenor sax - YouTube">
            <a:extLst>
              <a:ext uri="{FF2B5EF4-FFF2-40B4-BE49-F238E27FC236}">
                <a16:creationId xmlns:a16="http://schemas.microsoft.com/office/drawing/2014/main" id="{5AA2AFDC-4A38-4E92-8694-3C84968AE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505" y="4749621"/>
            <a:ext cx="2660556" cy="19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0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7BAAAD-7AEE-4CFA-8B70-A7E63244D81A}"/>
              </a:ext>
            </a:extLst>
          </p:cNvPr>
          <p:cNvSpPr txBox="1"/>
          <p:nvPr/>
        </p:nvSpPr>
        <p:spPr>
          <a:xfrm>
            <a:off x="923046" y="356683"/>
            <a:ext cx="9661439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A final short concert for you to enjoy.</a:t>
            </a:r>
          </a:p>
          <a:p>
            <a:pPr algn="ctr"/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sz="2800" b="1" dirty="0">
                <a:latin typeface="Arial"/>
                <a:cs typeface="Arial"/>
              </a:rPr>
              <a:t>Take Five (4:37 min)</a:t>
            </a:r>
          </a:p>
          <a:p>
            <a:pPr algn="ctr"/>
            <a:r>
              <a:rPr lang="en-US" sz="2800" dirty="0">
                <a:hlinkClick r:id="rId2"/>
              </a:rPr>
              <a:t>https://www.youtube.com/watch?v=pGaUlferotY</a:t>
            </a:r>
            <a:r>
              <a:rPr lang="en-US" sz="2800" b="1" dirty="0">
                <a:latin typeface="Arial"/>
                <a:ea typeface="+mn-lt"/>
                <a:cs typeface="Arial"/>
              </a:rPr>
              <a:t> </a:t>
            </a:r>
          </a:p>
        </p:txBody>
      </p:sp>
      <p:pic>
        <p:nvPicPr>
          <p:cNvPr id="7" name="Picture 2" descr="Take Five | World music, Piano songs, Piano music">
            <a:extLst>
              <a:ext uri="{FF2B5EF4-FFF2-40B4-BE49-F238E27FC236}">
                <a16:creationId xmlns:a16="http://schemas.microsoft.com/office/drawing/2014/main" id="{26BEF59E-0A7C-4A3B-8B41-DC9B378B6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002" y="226976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E0AF03-5F3E-4659-B867-FC096280E4AC}"/>
              </a:ext>
            </a:extLst>
          </p:cNvPr>
          <p:cNvSpPr txBox="1"/>
          <p:nvPr/>
        </p:nvSpPr>
        <p:spPr>
          <a:xfrm>
            <a:off x="757391" y="3967172"/>
            <a:ext cx="966143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Imagine (3:39 min)</a:t>
            </a:r>
          </a:p>
          <a:p>
            <a:pPr algn="ctr"/>
            <a:r>
              <a:rPr lang="en-US" sz="2800" dirty="0">
                <a:hlinkClick r:id="rId4"/>
              </a:rPr>
              <a:t>https://www.youtube.com/watch?v=KRKrN7JDGF4</a:t>
            </a:r>
            <a:endParaRPr lang="en-US" sz="2800" dirty="0"/>
          </a:p>
        </p:txBody>
      </p:sp>
      <p:pic>
        <p:nvPicPr>
          <p:cNvPr id="10" name="Picture 4" descr="Imagine - John Lennon (sax cover Graziatto, Alexandra Ilieva ...">
            <a:extLst>
              <a:ext uri="{FF2B5EF4-FFF2-40B4-BE49-F238E27FC236}">
                <a16:creationId xmlns:a16="http://schemas.microsoft.com/office/drawing/2014/main" id="{65B6570E-C03A-42E3-A671-7AAB24E0C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65" y="493804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0666B1-9523-495C-8C1D-7560679DDC6B}"/>
              </a:ext>
            </a:extLst>
          </p:cNvPr>
          <p:cNvSpPr txBox="1"/>
          <p:nvPr/>
        </p:nvSpPr>
        <p:spPr>
          <a:xfrm>
            <a:off x="6438237" y="2505670"/>
            <a:ext cx="3233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 “Take Five” is one of the most famous Jazz compositions in the history of jazz music.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ECF63B-B9E6-4BAC-8D49-EF131198BEC9}"/>
              </a:ext>
            </a:extLst>
          </p:cNvPr>
          <p:cNvSpPr txBox="1"/>
          <p:nvPr/>
        </p:nvSpPr>
        <p:spPr>
          <a:xfrm>
            <a:off x="6438237" y="5018483"/>
            <a:ext cx="3233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 This video was created in March, 2020. “Imagine” is a song about everyone in the world understanding each other and getting along.</a:t>
            </a:r>
          </a:p>
        </p:txBody>
      </p:sp>
    </p:spTree>
    <p:extLst>
      <p:ext uri="{BB962C8B-B14F-4D97-AF65-F5344CB8AC3E}">
        <p14:creationId xmlns:p14="http://schemas.microsoft.com/office/powerpoint/2010/main" val="1713301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B8A1D01519F4D9B42F859438EAB6C" ma:contentTypeVersion="1" ma:contentTypeDescription="Create a new document." ma:contentTypeScope="" ma:versionID="22ec54e68b94b63ac97948c45465759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05C67F-D8BD-41C2-86BB-B0A98BA64C06}"/>
</file>

<file path=customXml/itemProps2.xml><?xml version="1.0" encoding="utf-8"?>
<ds:datastoreItem xmlns:ds="http://schemas.openxmlformats.org/officeDocument/2006/customXml" ds:itemID="{1719639E-C7F6-4AA9-BC7B-29CCC60D525D}"/>
</file>

<file path=customXml/itemProps3.xml><?xml version="1.0" encoding="utf-8"?>
<ds:datastoreItem xmlns:ds="http://schemas.openxmlformats.org/officeDocument/2006/customXml" ds:itemID="{CAB98EB2-873D-4050-A877-B956DD9C275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</TotalTime>
  <Words>581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Debbie MacLean</cp:lastModifiedBy>
  <cp:revision>1451</cp:revision>
  <dcterms:created xsi:type="dcterms:W3CDTF">2020-04-03T18:10:04Z</dcterms:created>
  <dcterms:modified xsi:type="dcterms:W3CDTF">2020-05-11T19:37:25Z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0x010100686B8A1D01519F4D9B42F859438EAB6C</vt:lpwstr>
  </property>
</Properties>
</file>