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8" r:id="rId6"/>
    <p:sldId id="256" r:id="rId7"/>
    <p:sldId id="257" r:id="rId8"/>
    <p:sldId id="258" r:id="rId9"/>
    <p:sldId id="259" r:id="rId10"/>
    <p:sldId id="273" r:id="rId11"/>
    <p:sldId id="260" r:id="rId12"/>
    <p:sldId id="271" r:id="rId13"/>
    <p:sldId id="262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72B38-187F-4463-A676-77943B6693EF}" v="24" dt="2020-05-04T19:16:39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7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leetsound.com/products/alegriastudentclarinet" TargetMode="External"/><Relationship Id="rId2" Type="http://schemas.openxmlformats.org/officeDocument/2006/relationships/hyperlink" Target="https://www.dkfindout.com/us/music-art-and-literature/musical-instruments/clari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ymusic.ca/in-home-lessons/clarinet-program/" TargetMode="External"/><Relationship Id="rId2" Type="http://schemas.openxmlformats.org/officeDocument/2006/relationships/hyperlink" Target="https://www.youtube.com/watch?v=fQ59ZNpQ3L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ids.kiddle.co/Image:Clarinet_construction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nchboxaudio.com/skb-cases-b-foot-flute-case/" TargetMode="External"/><Relationship Id="rId2" Type="http://schemas.openxmlformats.org/officeDocument/2006/relationships/hyperlink" Target="http://www.the-clarinets.net/english/clarinet-reed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mazon.com/Clarinet-Mouthpiece-Ligature-Plastic-Cap-black/dp/B00P0AHRQ0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xiYxLKWVfR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7-MJZJjJs4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jpeg"/><Relationship Id="rId7" Type="http://schemas.openxmlformats.org/officeDocument/2006/relationships/hyperlink" Target="https://www.youtube.com/watch?v=uN6Nul5DS0o" TargetMode="External"/><Relationship Id="rId2" Type="http://schemas.openxmlformats.org/officeDocument/2006/relationships/hyperlink" Target="https://www.youtube.com/watch?v=YT_63UntRJ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hyperlink" Target="https://www.youtube.com/watch?v=nLaFKsnlvig" TargetMode="External"/><Relationship Id="rId5" Type="http://schemas.openxmlformats.org/officeDocument/2006/relationships/hyperlink" Target="https://www.youtube.com/watch?v=xb_O_P84Akw" TargetMode="External"/><Relationship Id="rId10" Type="http://schemas.openxmlformats.org/officeDocument/2006/relationships/hyperlink" Target="https://www.dreamstime.com/stock-photo-musicians-playing-clarinet-band-close-up-image60028374" TargetMode="External"/><Relationship Id="rId4" Type="http://schemas.openxmlformats.org/officeDocument/2006/relationships/hyperlink" Target="https://www.youtube.com/watch?v=yNUY9pqyEaI" TargetMode="Externa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HEA1G4FO5c" TargetMode="External"/><Relationship Id="rId2" Type="http://schemas.openxmlformats.org/officeDocument/2006/relationships/hyperlink" Target="https://www.youtube.com/watch?v=nuEMqMc1Fh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96122-145C-4B3E-B150-91BBA91E58E7}"/>
              </a:ext>
            </a:extLst>
          </p:cNvPr>
          <p:cNvSpPr txBox="1"/>
          <p:nvPr/>
        </p:nvSpPr>
        <p:spPr>
          <a:xfrm>
            <a:off x="152402" y="109268"/>
            <a:ext cx="1187282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Music Education</a:t>
            </a:r>
            <a:endParaRPr lang="en-US" sz="4000" dirty="0">
              <a:cs typeface="Calibri" panose="020F0502020204030204"/>
            </a:endParaRPr>
          </a:p>
          <a:p>
            <a:pPr algn="ctr"/>
            <a:r>
              <a:rPr lang="en-US" sz="6000" b="1" dirty="0"/>
              <a:t>Instruments of the Orchestra</a:t>
            </a:r>
          </a:p>
          <a:p>
            <a:pPr algn="ctr"/>
            <a:r>
              <a:rPr lang="en-US" sz="2800" b="1" dirty="0">
                <a:cs typeface="Calibri" panose="020F0502020204030204"/>
              </a:rPr>
              <a:t>Lesson 4 : Grades K-2</a:t>
            </a:r>
            <a:endParaRPr lang="en-US" sz="6000" b="1" dirty="0">
              <a:cs typeface="Calibri" panose="020F0502020204030204"/>
            </a:endParaRPr>
          </a:p>
        </p:txBody>
      </p:sp>
      <p:pic>
        <p:nvPicPr>
          <p:cNvPr id="6" name="Picture 6" descr="A close up of a clock&#10;&#10;Description generated with high confidence">
            <a:extLst>
              <a:ext uri="{FF2B5EF4-FFF2-40B4-BE49-F238E27FC236}">
                <a16:creationId xmlns:a16="http://schemas.microsoft.com/office/drawing/2014/main" id="{DA9F1E8C-B356-4FD1-873E-364974D9C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40" y="2315446"/>
            <a:ext cx="8249727" cy="44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302C3A-EECC-447B-9255-83CD72693AFA}"/>
              </a:ext>
            </a:extLst>
          </p:cNvPr>
          <p:cNvSpPr txBox="1"/>
          <p:nvPr/>
        </p:nvSpPr>
        <p:spPr>
          <a:xfrm>
            <a:off x="4282435" y="106956"/>
            <a:ext cx="326881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Arial"/>
                <a:cs typeface="Arial"/>
              </a:rPr>
              <a:t>Clarinet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F98A3-C200-4D5A-9410-FBB3278A3326}"/>
              </a:ext>
            </a:extLst>
          </p:cNvPr>
          <p:cNvSpPr txBox="1"/>
          <p:nvPr/>
        </p:nvSpPr>
        <p:spPr>
          <a:xfrm>
            <a:off x="8060813" y="2928317"/>
            <a:ext cx="405601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clarinet has a very warm sound.</a:t>
            </a:r>
          </a:p>
        </p:txBody>
      </p:sp>
      <p:pic>
        <p:nvPicPr>
          <p:cNvPr id="11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CB1DD7C2-6A00-403E-A7EA-58BF65AF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84" y="1122619"/>
            <a:ext cx="2487781" cy="1842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AA0E5-21E4-4422-9BE2-8AD5F2866338}"/>
              </a:ext>
            </a:extLst>
          </p:cNvPr>
          <p:cNvSpPr txBox="1"/>
          <p:nvPr/>
        </p:nvSpPr>
        <p:spPr>
          <a:xfrm>
            <a:off x="270474" y="3128372"/>
            <a:ext cx="296740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In an orchestra, a clarinet is a member of the woodwind family.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FAC84-1BD1-4420-880A-285BA7F2AECA}"/>
              </a:ext>
            </a:extLst>
          </p:cNvPr>
          <p:cNvSpPr txBox="1"/>
          <p:nvPr/>
        </p:nvSpPr>
        <p:spPr>
          <a:xfrm>
            <a:off x="7198648" y="6025393"/>
            <a:ext cx="49181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3 genres of music where a clarinet is played are classical, jazz, and klezmer.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7D753-BA51-4642-A54C-42C2F9335247}"/>
              </a:ext>
            </a:extLst>
          </p:cNvPr>
          <p:cNvSpPr txBox="1"/>
          <p:nvPr/>
        </p:nvSpPr>
        <p:spPr>
          <a:xfrm>
            <a:off x="191016" y="5769187"/>
            <a:ext cx="353702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clarinet is important in several genres or styles of music.</a:t>
            </a:r>
          </a:p>
        </p:txBody>
      </p:sp>
      <p:pic>
        <p:nvPicPr>
          <p:cNvPr id="14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0D6EDB66-C7C1-4A2A-A4CC-9A6BB97E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772" y="2450995"/>
            <a:ext cx="4376140" cy="2311490"/>
          </a:xfrm>
          <a:prstGeom prst="rect">
            <a:avLst/>
          </a:prstGeom>
        </p:spPr>
      </p:pic>
      <p:pic>
        <p:nvPicPr>
          <p:cNvPr id="15" name="Picture 6" descr="What Is A Clarinet? | Clarinet Facts For Kids | DK Find Out">
            <a:extLst>
              <a:ext uri="{FF2B5EF4-FFF2-40B4-BE49-F238E27FC236}">
                <a16:creationId xmlns:a16="http://schemas.microsoft.com/office/drawing/2014/main" id="{88D0E8AA-4862-4117-ADD3-D11024070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15" y="978909"/>
            <a:ext cx="1946021" cy="185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Musicians playing clarinet in band">
            <a:extLst>
              <a:ext uri="{FF2B5EF4-FFF2-40B4-BE49-F238E27FC236}">
                <a16:creationId xmlns:a16="http://schemas.microsoft.com/office/drawing/2014/main" id="{EC752197-3102-4030-A5F2-7E5A94671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635" y="4284063"/>
            <a:ext cx="1217354" cy="14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olfgang Amadeus Mozart: Clarinet Concerto in A major, K.622 - YouTube">
            <a:extLst>
              <a:ext uri="{FF2B5EF4-FFF2-40B4-BE49-F238E27FC236}">
                <a16:creationId xmlns:a16="http://schemas.microsoft.com/office/drawing/2014/main" id="{9D46E741-35E9-4F10-A164-DB496F3B5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48" y="4987025"/>
            <a:ext cx="1446804" cy="81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larinet Marmalade (Original Dixieland Jazz Band) - MONA'S HOT ...">
            <a:extLst>
              <a:ext uri="{FF2B5EF4-FFF2-40B4-BE49-F238E27FC236}">
                <a16:creationId xmlns:a16="http://schemas.microsoft.com/office/drawing/2014/main" id="{37384728-A597-4DB2-A4FA-DD6D6322E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059" y="4958160"/>
            <a:ext cx="1082762" cy="81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axwell Street Klezmer Band: Galitzianer vs Litvak - YouTube">
            <a:extLst>
              <a:ext uri="{FF2B5EF4-FFF2-40B4-BE49-F238E27FC236}">
                <a16:creationId xmlns:a16="http://schemas.microsoft.com/office/drawing/2014/main" id="{82D8224C-2279-4FE5-A5E3-450DC5A0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240" y="4921516"/>
            <a:ext cx="1513700" cy="8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5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499EA8-9683-4B3D-BB7E-F3ADC5FF69BA}"/>
              </a:ext>
            </a:extLst>
          </p:cNvPr>
          <p:cNvSpPr txBox="1"/>
          <p:nvPr/>
        </p:nvSpPr>
        <p:spPr>
          <a:xfrm>
            <a:off x="1014143" y="209011"/>
            <a:ext cx="10837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3583EA7F-E3DC-4E48-BEE4-8725ABA2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2" y="1860648"/>
            <a:ext cx="9313650" cy="4919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7D6B6-1228-41D2-8C2D-1CC65703714B}"/>
              </a:ext>
            </a:extLst>
          </p:cNvPr>
          <p:cNvSpPr txBox="1"/>
          <p:nvPr/>
        </p:nvSpPr>
        <p:spPr>
          <a:xfrm>
            <a:off x="842513" y="540589"/>
            <a:ext cx="99606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Listen to music.   Dance to music.  Play music.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3600" b="1"/>
              <a:t>Until </a:t>
            </a:r>
            <a:r>
              <a:rPr lang="en-US" sz="3600" b="1" dirty="0"/>
              <a:t>next time …....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705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74B44933-25EC-4D37-B444-90F37865C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231" y="999540"/>
            <a:ext cx="5144218" cy="5175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46290-A323-480D-A847-08C7842E9244}"/>
              </a:ext>
            </a:extLst>
          </p:cNvPr>
          <p:cNvSpPr txBox="1"/>
          <p:nvPr/>
        </p:nvSpPr>
        <p:spPr>
          <a:xfrm>
            <a:off x="2271934" y="240358"/>
            <a:ext cx="9369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 Review of  Lesson 3  :  Flute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F1102-E3E2-4054-9D96-5C3D454C9E8C}"/>
              </a:ext>
            </a:extLst>
          </p:cNvPr>
          <p:cNvSpPr txBox="1"/>
          <p:nvPr/>
        </p:nvSpPr>
        <p:spPr>
          <a:xfrm>
            <a:off x="381539" y="1229803"/>
            <a:ext cx="5633049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A flute belongs to the ____________ family of instruments.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3 parts of a flute are:</a:t>
            </a:r>
          </a:p>
          <a:p>
            <a:r>
              <a:rPr lang="en-US" sz="2800" dirty="0">
                <a:cs typeface="Calibri"/>
              </a:rPr>
              <a:t>H __ __ d  Joint</a:t>
            </a:r>
          </a:p>
          <a:p>
            <a:r>
              <a:rPr lang="en-US" sz="2800" dirty="0">
                <a:cs typeface="Calibri"/>
              </a:rPr>
              <a:t>B __ __ __ y</a:t>
            </a:r>
          </a:p>
          <a:p>
            <a:r>
              <a:rPr lang="en-US" sz="2800" dirty="0">
                <a:cs typeface="Calibri"/>
              </a:rPr>
              <a:t>F __ __ __  Joint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What kind of flute is played by people in Peru? (Hint:  Think of cooking.)</a:t>
            </a:r>
          </a:p>
          <a:p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63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FC20CA-58CB-43BA-9DD0-F3207C57CC38}"/>
              </a:ext>
            </a:extLst>
          </p:cNvPr>
          <p:cNvSpPr txBox="1"/>
          <p:nvPr/>
        </p:nvSpPr>
        <p:spPr>
          <a:xfrm>
            <a:off x="3574211" y="324928"/>
            <a:ext cx="5158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Instruments of </a:t>
            </a:r>
            <a:r>
              <a:rPr lang="en-US" sz="2800" b="1">
                <a:latin typeface="Arial"/>
                <a:cs typeface="Arial"/>
              </a:rPr>
              <a:t>the Orchestra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B92DE-54F6-47E9-A27C-376057655748}"/>
              </a:ext>
            </a:extLst>
          </p:cNvPr>
          <p:cNvSpPr txBox="1"/>
          <p:nvPr/>
        </p:nvSpPr>
        <p:spPr>
          <a:xfrm>
            <a:off x="2566900" y="1287314"/>
            <a:ext cx="73008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Lesson 4: Clarinet</a:t>
            </a:r>
            <a:endParaRPr lang="en-US" sz="40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A83E0953-2556-497E-8E3E-28E43FBF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30" y="2197242"/>
            <a:ext cx="6006860" cy="4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4876853" y="167439"/>
            <a:ext cx="217194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Clarinet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D3796-8780-481E-8CB5-87A8F79B1A3D}"/>
              </a:ext>
            </a:extLst>
          </p:cNvPr>
          <p:cNvSpPr txBox="1"/>
          <p:nvPr/>
        </p:nvSpPr>
        <p:spPr>
          <a:xfrm>
            <a:off x="766996" y="858482"/>
            <a:ext cx="106580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 I can identify the sound of a clarinet playing and.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0F6D51-CC38-45B9-8CE4-749768F84ADA}"/>
              </a:ext>
            </a:extLst>
          </p:cNvPr>
          <p:cNvSpPr txBox="1"/>
          <p:nvPr/>
        </p:nvSpPr>
        <p:spPr>
          <a:xfrm>
            <a:off x="9584513" y="5691740"/>
            <a:ext cx="246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2"/>
              </a:rPr>
              <a:t>https://www.dkfindout.com/us/music-art-and-literature/musical-instruments/clarinet/</a:t>
            </a:r>
            <a:r>
              <a:rPr lang="en-US" sz="1200" dirty="0">
                <a:hlinkClick r:id="rId3"/>
              </a:rPr>
              <a:t>t</a:t>
            </a:r>
            <a:endParaRPr lang="en-US" sz="1200" dirty="0"/>
          </a:p>
        </p:txBody>
      </p:sp>
      <p:pic>
        <p:nvPicPr>
          <p:cNvPr id="1030" name="Picture 6" descr="What Is A Clarinet? | Clarinet Facts For Kids | DK Find Out">
            <a:extLst>
              <a:ext uri="{FF2B5EF4-FFF2-40B4-BE49-F238E27FC236}">
                <a16:creationId xmlns:a16="http://schemas.microsoft.com/office/drawing/2014/main" id="{88B89B2F-4D6C-439D-8851-72558A463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79" y="1566368"/>
            <a:ext cx="5503889" cy="52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5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69051-6764-4248-B0DC-C1C756131036}"/>
              </a:ext>
            </a:extLst>
          </p:cNvPr>
          <p:cNvSpPr txBox="1"/>
          <p:nvPr/>
        </p:nvSpPr>
        <p:spPr>
          <a:xfrm>
            <a:off x="1126761" y="357533"/>
            <a:ext cx="9938478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/>
                <a:cs typeface="Arial"/>
              </a:rPr>
              <a:t>What are the parts of a clarinet? How does it sound?</a:t>
            </a:r>
          </a:p>
          <a:p>
            <a:pPr algn="ctr"/>
            <a:r>
              <a:rPr lang="en-US" sz="2800" dirty="0">
                <a:hlinkClick r:id="rId2"/>
              </a:rPr>
              <a:t>https://www.youtube.com/watch?v=fQ59ZNpQ3LQ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E6907-DC85-491A-BB1A-C30727DC1F55}"/>
              </a:ext>
            </a:extLst>
          </p:cNvPr>
          <p:cNvSpPr txBox="1"/>
          <p:nvPr/>
        </p:nvSpPr>
        <p:spPr>
          <a:xfrm>
            <a:off x="613115" y="5314013"/>
            <a:ext cx="28989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</a:t>
            </a:r>
            <a:r>
              <a:rPr lang="en-US" sz="1100" dirty="0">
                <a:hlinkClick r:id="rId3"/>
              </a:rPr>
              <a:t>https://www.academymusic.ca/in-home-lessons/clarinet-program/</a:t>
            </a:r>
            <a:endParaRPr lang="en-US" sz="1100" dirty="0"/>
          </a:p>
        </p:txBody>
      </p:sp>
      <p:pic>
        <p:nvPicPr>
          <p:cNvPr id="1026" name="Picture 2" descr="Clarinet Lessons Winnipeg | Academy of Music">
            <a:extLst>
              <a:ext uri="{FF2B5EF4-FFF2-40B4-BE49-F238E27FC236}">
                <a16:creationId xmlns:a16="http://schemas.microsoft.com/office/drawing/2014/main" id="{F568C43D-0D19-46F8-87EA-EB7FC9542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5" y="1543987"/>
            <a:ext cx="4789788" cy="353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arinet construction">
            <a:extLst>
              <a:ext uri="{FF2B5EF4-FFF2-40B4-BE49-F238E27FC236}">
                <a16:creationId xmlns:a16="http://schemas.microsoft.com/office/drawing/2014/main" id="{FD0ED9B7-2603-4A68-872F-044712AD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196" y="1543987"/>
            <a:ext cx="3667795" cy="495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9A309B-65E8-46C8-865B-224FF9443A5C}"/>
              </a:ext>
            </a:extLst>
          </p:cNvPr>
          <p:cNvSpPr txBox="1"/>
          <p:nvPr/>
        </p:nvSpPr>
        <p:spPr>
          <a:xfrm>
            <a:off x="5668819" y="5797717"/>
            <a:ext cx="24415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</a:t>
            </a:r>
            <a:r>
              <a:rPr lang="en-US" sz="1100" dirty="0">
                <a:hlinkClick r:id="rId6"/>
              </a:rPr>
              <a:t>https://kids.kiddle.co/Image:Clarinet_construction.JPG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087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9C06D7-D83E-480E-88C6-A38F3A73858F}"/>
              </a:ext>
            </a:extLst>
          </p:cNvPr>
          <p:cNvSpPr txBox="1"/>
          <p:nvPr/>
        </p:nvSpPr>
        <p:spPr>
          <a:xfrm>
            <a:off x="518837" y="107667"/>
            <a:ext cx="106507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What is a reed for the mouthpiece of a clarinet?</a:t>
            </a:r>
          </a:p>
          <a:p>
            <a:pPr algn="ctr"/>
            <a:r>
              <a:rPr lang="en-US" dirty="0">
                <a:ea typeface="+mn-lt"/>
                <a:cs typeface="+mn-lt"/>
              </a:rPr>
              <a:t> 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28AC8-DCEA-414E-8ECF-5C45BD72D7D9}"/>
              </a:ext>
            </a:extLst>
          </p:cNvPr>
          <p:cNvSpPr txBox="1"/>
          <p:nvPr/>
        </p:nvSpPr>
        <p:spPr>
          <a:xfrm>
            <a:off x="4763495" y="1070483"/>
            <a:ext cx="71429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reed is a thin piece of wood made to act as a fipple for creating the sound of some instruments, including the clarinet.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The reed is attached to the mouthpiece.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7B5F6-78FD-4B73-94C8-D0F072BE51D4}"/>
              </a:ext>
            </a:extLst>
          </p:cNvPr>
          <p:cNvSpPr txBox="1"/>
          <p:nvPr/>
        </p:nvSpPr>
        <p:spPr>
          <a:xfrm>
            <a:off x="220414" y="2967335"/>
            <a:ext cx="407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2"/>
              </a:rPr>
              <a:t>http://www.the-clarinets.net/english/clarinet-reed.html</a:t>
            </a:r>
            <a:r>
              <a:rPr lang="en-US" sz="1200" dirty="0">
                <a:hlinkClick r:id="rId3"/>
              </a:rPr>
              <a:t>/</a:t>
            </a:r>
            <a:endParaRPr lang="en-US" sz="1200" dirty="0"/>
          </a:p>
        </p:txBody>
      </p:sp>
      <p:pic>
        <p:nvPicPr>
          <p:cNvPr id="8" name="Picture 6" descr="The Clarinets - Reeds">
            <a:extLst>
              <a:ext uri="{FF2B5EF4-FFF2-40B4-BE49-F238E27FC236}">
                <a16:creationId xmlns:a16="http://schemas.microsoft.com/office/drawing/2014/main" id="{F9F3AAB5-FC6F-4CCD-BEB9-F7DC8FE9D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4" y="771364"/>
            <a:ext cx="4161902" cy="216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mazon.com: Glory Clarinet Mouthpiece Kit with Ligature,one Reed ...">
            <a:extLst>
              <a:ext uri="{FF2B5EF4-FFF2-40B4-BE49-F238E27FC236}">
                <a16:creationId xmlns:a16="http://schemas.microsoft.com/office/drawing/2014/main" id="{0E76BFC4-61BF-4C96-98A7-59AA56AB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4" y="3474492"/>
            <a:ext cx="3620585" cy="276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61B348-7EB5-4BE1-B471-B985A77D968B}"/>
              </a:ext>
            </a:extLst>
          </p:cNvPr>
          <p:cNvSpPr txBox="1"/>
          <p:nvPr/>
        </p:nvSpPr>
        <p:spPr>
          <a:xfrm>
            <a:off x="220414" y="6288668"/>
            <a:ext cx="469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6"/>
              </a:rPr>
              <a:t>https://www.amazon.com/Clarinet-Mouthpiece-Ligature-Plastic-Cap-black/dp/B00P0AHRQ0</a:t>
            </a:r>
            <a:r>
              <a:rPr lang="en-US" sz="1200" dirty="0">
                <a:hlinkClick r:id="rId3"/>
              </a:rPr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737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C05A08-56AC-4309-A22F-3F305B593177}"/>
              </a:ext>
            </a:extLst>
          </p:cNvPr>
          <p:cNvSpPr txBox="1"/>
          <p:nvPr/>
        </p:nvSpPr>
        <p:spPr>
          <a:xfrm>
            <a:off x="0" y="822690"/>
            <a:ext cx="6905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This is a famous composition. Here’s the clarinet part.</a:t>
            </a:r>
          </a:p>
          <a:p>
            <a:pPr algn="ctr"/>
            <a:r>
              <a:rPr lang="en-US" sz="2800" dirty="0">
                <a:hlinkClick r:id="rId2"/>
              </a:rPr>
              <a:t>https://www.youtube.com/watch?v=xiYxLKWVfR8</a:t>
            </a:r>
            <a:endParaRPr lang="en-US" sz="2800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Did you hear the warm sound of the clarinet?</a:t>
            </a:r>
          </a:p>
        </p:txBody>
      </p:sp>
      <p:pic>
        <p:nvPicPr>
          <p:cNvPr id="2050" name="Picture 2" descr="Gershwin - Rhapsody in Blue, Opening clarinet solo - Bruno ...">
            <a:extLst>
              <a:ext uri="{FF2B5EF4-FFF2-40B4-BE49-F238E27FC236}">
                <a16:creationId xmlns:a16="http://schemas.microsoft.com/office/drawing/2014/main" id="{A52338F6-F762-4D04-8BCE-8BB87A5B5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37" y="1103655"/>
            <a:ext cx="4931764" cy="277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3955AE-18D9-4300-988C-DF25C7258A0F}"/>
              </a:ext>
            </a:extLst>
          </p:cNvPr>
          <p:cNvSpPr txBox="1"/>
          <p:nvPr/>
        </p:nvSpPr>
        <p:spPr>
          <a:xfrm>
            <a:off x="1758993" y="48233"/>
            <a:ext cx="9993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Rhapsody in Blue </a:t>
            </a:r>
            <a:r>
              <a:rPr lang="en-US" sz="4000" b="1"/>
              <a:t>by George </a:t>
            </a:r>
            <a:r>
              <a:rPr lang="en-US" sz="4000" b="1" dirty="0"/>
              <a:t>Gershwin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C792D-706E-4152-BAD1-C5C7BB1A5046}"/>
              </a:ext>
            </a:extLst>
          </p:cNvPr>
          <p:cNvSpPr txBox="1"/>
          <p:nvPr/>
        </p:nvSpPr>
        <p:spPr>
          <a:xfrm>
            <a:off x="6051342" y="4362120"/>
            <a:ext cx="5821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Would you like to hear the whole composition? </a:t>
            </a:r>
          </a:p>
          <a:p>
            <a:pPr algn="ctr"/>
            <a:r>
              <a:rPr lang="en-US" b="1" dirty="0"/>
              <a:t>Click on this link. </a:t>
            </a:r>
          </a:p>
          <a:p>
            <a:pPr algn="ctr"/>
            <a:r>
              <a:rPr lang="en-US" dirty="0">
                <a:hlinkClick r:id="rId4"/>
              </a:rPr>
              <a:t>https://www.youtube.com/watch?v=7-MJZJjJs4A</a:t>
            </a:r>
            <a:endParaRPr lang="en-US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does this song make you think about?</a:t>
            </a:r>
          </a:p>
          <a:p>
            <a:pPr algn="ctr"/>
            <a:r>
              <a:rPr lang="en-US" b="1" dirty="0"/>
              <a:t>What other instrument is prominent in this composition?</a:t>
            </a:r>
          </a:p>
          <a:p>
            <a:endParaRPr lang="en-US" dirty="0"/>
          </a:p>
        </p:txBody>
      </p:sp>
      <p:pic>
        <p:nvPicPr>
          <p:cNvPr id="2052" name="Picture 4" descr="Rhapsody in Blue - Emily Bear, age 13 - YouTube">
            <a:extLst>
              <a:ext uri="{FF2B5EF4-FFF2-40B4-BE49-F238E27FC236}">
                <a16:creationId xmlns:a16="http://schemas.microsoft.com/office/drawing/2014/main" id="{90BD8EC8-E540-4251-AA11-99557C3AB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63" y="4107719"/>
            <a:ext cx="4656632" cy="26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A7E3778-DB06-40F1-B822-4C9D587D2C8B}"/>
              </a:ext>
            </a:extLst>
          </p:cNvPr>
          <p:cNvSpPr txBox="1"/>
          <p:nvPr/>
        </p:nvSpPr>
        <p:spPr>
          <a:xfrm>
            <a:off x="766322" y="101930"/>
            <a:ext cx="104029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Clarinet is played in many styles or genres of music.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6A698B-0EDD-486C-9D18-495C327105A4}"/>
              </a:ext>
            </a:extLst>
          </p:cNvPr>
          <p:cNvSpPr/>
          <p:nvPr/>
        </p:nvSpPr>
        <p:spPr>
          <a:xfrm>
            <a:off x="159026" y="804625"/>
            <a:ext cx="4890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Genre:  Classical Music </a:t>
            </a:r>
          </a:p>
          <a:p>
            <a:r>
              <a:rPr lang="en-US" dirty="0">
                <a:hlinkClick r:id="rId2"/>
              </a:rPr>
              <a:t>https://www.youtube.com/watch?v=YT_63UntRJE</a:t>
            </a:r>
            <a:endParaRPr lang="en-US" dirty="0"/>
          </a:p>
        </p:txBody>
      </p:sp>
      <p:pic>
        <p:nvPicPr>
          <p:cNvPr id="7170" name="Picture 2" descr="Wolfgang Amadeus Mozart: Clarinet Concerto in A major, K.622 - YouTube">
            <a:extLst>
              <a:ext uri="{FF2B5EF4-FFF2-40B4-BE49-F238E27FC236}">
                <a16:creationId xmlns:a16="http://schemas.microsoft.com/office/drawing/2014/main" id="{ED20D76C-B41F-46C8-A5A9-7F0D95E6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2" y="1637168"/>
            <a:ext cx="2961623" cy="16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CC7322-70D0-4377-97E3-D92235C267A7}"/>
              </a:ext>
            </a:extLst>
          </p:cNvPr>
          <p:cNvSpPr/>
          <p:nvPr/>
        </p:nvSpPr>
        <p:spPr>
          <a:xfrm>
            <a:off x="6717270" y="807545"/>
            <a:ext cx="4890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Genre:  Klezmer Music</a:t>
            </a:r>
          </a:p>
          <a:p>
            <a:r>
              <a:rPr lang="en-US" dirty="0">
                <a:hlinkClick r:id="rId4"/>
              </a:rPr>
              <a:t>https://www.youtube.com/watch?v=yNUY9pqyEaI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57758B-B99F-43B7-8038-C063259254E4}"/>
              </a:ext>
            </a:extLst>
          </p:cNvPr>
          <p:cNvSpPr/>
          <p:nvPr/>
        </p:nvSpPr>
        <p:spPr>
          <a:xfrm>
            <a:off x="4247235" y="2748566"/>
            <a:ext cx="24700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Genre:  What is your guess?  Do you recognize this piece?</a:t>
            </a:r>
          </a:p>
          <a:p>
            <a:r>
              <a:rPr lang="en-US" dirty="0">
                <a:hlinkClick r:id="rId5"/>
              </a:rPr>
              <a:t>https://www.youtube.com/watch?v=xb_O_P84Akw</a:t>
            </a:r>
            <a:endParaRPr lang="en-US" dirty="0"/>
          </a:p>
        </p:txBody>
      </p:sp>
      <p:pic>
        <p:nvPicPr>
          <p:cNvPr id="7172" name="Picture 4" descr="Maxwell Street Klezmer Band: Galitzianer vs Litvak - YouTube">
            <a:extLst>
              <a:ext uri="{FF2B5EF4-FFF2-40B4-BE49-F238E27FC236}">
                <a16:creationId xmlns:a16="http://schemas.microsoft.com/office/drawing/2014/main" id="{FF011F41-9F5F-4034-84C3-D8A94C989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50" y="1537778"/>
            <a:ext cx="3329813" cy="18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DE03225-5B6C-4084-ABC2-D8399DF8E5A9}"/>
              </a:ext>
            </a:extLst>
          </p:cNvPr>
          <p:cNvSpPr/>
          <p:nvPr/>
        </p:nvSpPr>
        <p:spPr>
          <a:xfrm>
            <a:off x="323504" y="3553195"/>
            <a:ext cx="2857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Genre:  Jazz Music</a:t>
            </a:r>
          </a:p>
          <a:p>
            <a:r>
              <a:rPr lang="en-US" dirty="0">
                <a:hlinkClick r:id="rId7"/>
              </a:rPr>
              <a:t>https://www.youtube.com/watch?v=uN6Nul5DS0o</a:t>
            </a:r>
            <a:endParaRPr lang="en-US" dirty="0"/>
          </a:p>
        </p:txBody>
      </p:sp>
      <p:pic>
        <p:nvPicPr>
          <p:cNvPr id="7176" name="Picture 8" descr="Clarinet Marmalade (Original Dixieland Jazz Band) - MONA'S HOT ...">
            <a:extLst>
              <a:ext uri="{FF2B5EF4-FFF2-40B4-BE49-F238E27FC236}">
                <a16:creationId xmlns:a16="http://schemas.microsoft.com/office/drawing/2014/main" id="{18692D76-AE72-4A08-A4DB-E51E54AB6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4603004"/>
            <a:ext cx="2857500" cy="21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Musicians playing clarinet in band">
            <a:extLst>
              <a:ext uri="{FF2B5EF4-FFF2-40B4-BE49-F238E27FC236}">
                <a16:creationId xmlns:a16="http://schemas.microsoft.com/office/drawing/2014/main" id="{6205FC7D-8B17-464F-A435-958E6D5FE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7644" y="4603004"/>
            <a:ext cx="1712906" cy="20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4FDA49-C931-46F0-9370-A520629E4BDE}"/>
              </a:ext>
            </a:extLst>
          </p:cNvPr>
          <p:cNvSpPr txBox="1"/>
          <p:nvPr/>
        </p:nvSpPr>
        <p:spPr>
          <a:xfrm>
            <a:off x="6717270" y="5464421"/>
            <a:ext cx="2077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 </a:t>
            </a:r>
            <a:r>
              <a:rPr lang="en-US" sz="1200" dirty="0">
                <a:hlinkClick r:id="rId10"/>
              </a:rPr>
              <a:t>https://www.dreamstime.com/stock-photo-musicians-playing-clarinet-band-close-up-image60028374</a:t>
            </a:r>
            <a:endParaRPr lang="en-US" sz="1200" dirty="0"/>
          </a:p>
        </p:txBody>
      </p:sp>
      <p:pic>
        <p:nvPicPr>
          <p:cNvPr id="20" name="Picture 10" descr="Musicians playing clarinet in band">
            <a:extLst>
              <a:ext uri="{FF2B5EF4-FFF2-40B4-BE49-F238E27FC236}">
                <a16:creationId xmlns:a16="http://schemas.microsoft.com/office/drawing/2014/main" id="{A366B6D1-E78B-4174-AC64-0283B57C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3938" y="4683306"/>
            <a:ext cx="1712906" cy="20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4B9D14E-5EFB-4FAD-BC53-CE33D3D4D12E}"/>
              </a:ext>
            </a:extLst>
          </p:cNvPr>
          <p:cNvSpPr/>
          <p:nvPr/>
        </p:nvSpPr>
        <p:spPr>
          <a:xfrm>
            <a:off x="7464350" y="3649857"/>
            <a:ext cx="4731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Genre:  What is your guess?  Do you recognize this piece?</a:t>
            </a:r>
          </a:p>
          <a:p>
            <a:r>
              <a:rPr lang="en-US" dirty="0">
                <a:hlinkClick r:id="rId11"/>
              </a:rPr>
              <a:t>https://www.youtube.com/watch?v=nLaFKsnlvig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0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CCCA6-284C-46D8-941A-FB94605F8EB8}"/>
              </a:ext>
            </a:extLst>
          </p:cNvPr>
          <p:cNvSpPr txBox="1"/>
          <p:nvPr/>
        </p:nvSpPr>
        <p:spPr>
          <a:xfrm>
            <a:off x="923046" y="356683"/>
            <a:ext cx="9661439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A final short concert for you to enjoy.</a:t>
            </a: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cs typeface="Arial"/>
              </a:rPr>
              <a:t>Lean On (3:30 min)</a:t>
            </a:r>
          </a:p>
          <a:p>
            <a:pPr algn="ctr"/>
            <a:r>
              <a:rPr lang="en-US" sz="2800" dirty="0">
                <a:hlinkClick r:id="rId2"/>
              </a:rPr>
              <a:t>https://www.youtube.com/watch?v=nuEMqMc1Fh4</a:t>
            </a:r>
            <a:r>
              <a:rPr lang="en-US" sz="2800" b="1" dirty="0">
                <a:latin typeface="Arial"/>
                <a:ea typeface="+mn-lt"/>
                <a:cs typeface="Arial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9E71B-F59F-4760-A0F1-981DA7F463F8}"/>
              </a:ext>
            </a:extLst>
          </p:cNvPr>
          <p:cNvSpPr txBox="1"/>
          <p:nvPr/>
        </p:nvSpPr>
        <p:spPr>
          <a:xfrm>
            <a:off x="757391" y="3927090"/>
            <a:ext cx="966143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latin typeface="Arial"/>
                <a:cs typeface="Arial"/>
              </a:rPr>
              <a:t>Despacito</a:t>
            </a:r>
            <a:r>
              <a:rPr lang="en-US" sz="2800" b="1" dirty="0">
                <a:latin typeface="Arial"/>
                <a:cs typeface="Arial"/>
              </a:rPr>
              <a:t> (3:30 min)</a:t>
            </a:r>
          </a:p>
          <a:p>
            <a:pPr algn="ctr"/>
            <a:r>
              <a:rPr lang="en-US" sz="2800" dirty="0">
                <a:hlinkClick r:id="rId3"/>
              </a:rPr>
              <a:t>https://www.youtube.com/watch?v=ZHEA1G4FO5c</a:t>
            </a:r>
            <a:endParaRPr lang="en-US" sz="28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48759E4-339B-43AA-9F74-3F5504D6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62" y="2268411"/>
            <a:ext cx="2562499" cy="144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ESPACITO - Luis Fonsi ft. Daddy Yankee - Clarinet Cover - YouTube">
            <a:extLst>
              <a:ext uri="{FF2B5EF4-FFF2-40B4-BE49-F238E27FC236}">
                <a16:creationId xmlns:a16="http://schemas.microsoft.com/office/drawing/2014/main" id="{5E678281-03A9-4C76-83A5-45010F12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365" y="503552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0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8A1D01519F4D9B42F859438EAB6C" ma:contentTypeVersion="1" ma:contentTypeDescription="Create a new document." ma:contentTypeScope="" ma:versionID="22ec54e68b94b63ac97948c4546575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482C22-9920-4E1C-96B6-EB4A309609A2}"/>
</file>

<file path=customXml/itemProps2.xml><?xml version="1.0" encoding="utf-8"?>
<ds:datastoreItem xmlns:ds="http://schemas.openxmlformats.org/officeDocument/2006/customXml" ds:itemID="{CAB98EB2-873D-4050-A877-B956DD9C275D}"/>
</file>

<file path=customXml/itemProps3.xml><?xml version="1.0" encoding="utf-8"?>
<ds:datastoreItem xmlns:ds="http://schemas.openxmlformats.org/officeDocument/2006/customXml" ds:itemID="{1719639E-C7F6-4AA9-BC7B-29CCC60D52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579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Debbie MacLean</cp:lastModifiedBy>
  <cp:revision>1451</cp:revision>
  <dcterms:created xsi:type="dcterms:W3CDTF">2020-04-03T18:10:04Z</dcterms:created>
  <dcterms:modified xsi:type="dcterms:W3CDTF">2020-05-04T20:14:13Z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0x010100686B8A1D01519F4D9B42F859438EAB6C</vt:lpwstr>
  </property>
</Properties>
</file>