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6" r:id="rId9"/>
    <p:sldId id="260" r:id="rId10"/>
    <p:sldId id="261" r:id="rId11"/>
    <p:sldId id="262" r:id="rId12"/>
    <p:sldId id="263" r:id="rId13"/>
    <p:sldId id="26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5EADB9-8A95-4FEA-A192-372314A69368}" v="2" dt="2020-04-03T23:56:49.446"/>
    <p1510:client id="{36517A59-48B2-7197-3C16-B21026B27142}" v="2584" dt="2020-04-04T22:12:17.173"/>
    <p1510:client id="{ECC50FE3-0FA1-E30E-957A-B75D1E76E234}" v="177" dt="2020-04-04T21:37:12.7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8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pPr/>
              <a:t>4/7/2020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a/pin/44613852544747596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cIx7khLD2W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c.ca/news/canada/british-columbia/we-re-going-to-have-the-biggest-birthday-party-ever-vso-top-brass-reflect-on-100-year-history-1.499423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youtube.com/watch?v=1zaJ5LLIRn0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youtube.com/watch?v=BekjyAH7c2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hyperlink" Target="https://www.youtube.com/watch?v=Mvm2r1igPtM" TargetMode="External"/><Relationship Id="rId4" Type="http://schemas.openxmlformats.org/officeDocument/2006/relationships/hyperlink" Target="https://www.youtube.com/watch?v=__LU8E6dUsI" TargetMode="Externa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achingkidsmusic.com/percussion-family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adsworthmusic.weebly.com/string-family.htm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pinterest.ca/pin/158118636888236793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pinterest.ca/pin/543317142525050433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FC20CA-58CB-43BA-9DD0-F3207C57CC38}"/>
              </a:ext>
            </a:extLst>
          </p:cNvPr>
          <p:cNvSpPr txBox="1"/>
          <p:nvPr/>
        </p:nvSpPr>
        <p:spPr>
          <a:xfrm>
            <a:off x="454324" y="1360098"/>
            <a:ext cx="6265653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 dirty="0">
                <a:latin typeface="Arial"/>
                <a:cs typeface="Arial"/>
              </a:rPr>
              <a:t>Music Education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7B92DE-54F6-47E9-A27C-376057655748}"/>
              </a:ext>
            </a:extLst>
          </p:cNvPr>
          <p:cNvSpPr txBox="1"/>
          <p:nvPr/>
        </p:nvSpPr>
        <p:spPr>
          <a:xfrm>
            <a:off x="1014145" y="3055729"/>
            <a:ext cx="491417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Lesson 1: Grades K-2</a:t>
            </a:r>
            <a:endParaRPr lang="en-US" dirty="0"/>
          </a:p>
          <a:p>
            <a:pPr algn="ctr"/>
            <a:endParaRPr lang="en-US" sz="2400" b="1" dirty="0"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Instruments of the Orchestra</a:t>
            </a:r>
          </a:p>
        </p:txBody>
      </p:sp>
      <p:pic>
        <p:nvPicPr>
          <p:cNvPr id="8" name="Picture 8" descr="A group of people in costumes&#10;&#10;Description generated with high confidence">
            <a:extLst>
              <a:ext uri="{FF2B5EF4-FFF2-40B4-BE49-F238E27FC236}">
                <a16:creationId xmlns:a16="http://schemas.microsoft.com/office/drawing/2014/main" xmlns="" id="{277A1720-A9F7-4969-B34A-D31367315C0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53532" y="662795"/>
            <a:ext cx="4756030" cy="47704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D4F3FAE-266B-490F-B0AC-33F1F7623C34}"/>
              </a:ext>
            </a:extLst>
          </p:cNvPr>
          <p:cNvSpPr txBox="1"/>
          <p:nvPr/>
        </p:nvSpPr>
        <p:spPr>
          <a:xfrm>
            <a:off x="7053532" y="5543909"/>
            <a:ext cx="4756029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With appreciation, this picture is from this website:  </a:t>
            </a:r>
            <a:r>
              <a:rPr lang="en-US" dirty="0">
                <a:ea typeface="+mn-lt"/>
                <a:cs typeface="+mn-lt"/>
                <a:hlinkClick r:id="rId3"/>
              </a:rPr>
              <a:t>https://www.pinterest.ca/pin/44613852544747596/</a:t>
            </a:r>
            <a:endParaRPr lang="en-US" dirty="0"/>
          </a:p>
          <a:p>
            <a:pPr algn="l"/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D7AB2989-2CAA-4171-B389-540A5D547B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382" y="1271174"/>
            <a:ext cx="10305689" cy="54370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9499EA8-9683-4B3D-BB7E-F3ADC5FF69BA}"/>
              </a:ext>
            </a:extLst>
          </p:cNvPr>
          <p:cNvSpPr txBox="1"/>
          <p:nvPr/>
        </p:nvSpPr>
        <p:spPr>
          <a:xfrm>
            <a:off x="1014143" y="209011"/>
            <a:ext cx="10837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Point to and name each instrument family in the orchestra.</a:t>
            </a:r>
          </a:p>
        </p:txBody>
      </p:sp>
    </p:spTree>
    <p:extLst>
      <p:ext uri="{BB962C8B-B14F-4D97-AF65-F5344CB8AC3E}">
        <p14:creationId xmlns:p14="http://schemas.microsoft.com/office/powerpoint/2010/main" xmlns="" val="390705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7619385-BB03-40C3-A12B-129A344742B2}"/>
              </a:ext>
            </a:extLst>
          </p:cNvPr>
          <p:cNvSpPr txBox="1"/>
          <p:nvPr/>
        </p:nvSpPr>
        <p:spPr>
          <a:xfrm>
            <a:off x="324929" y="195532"/>
            <a:ext cx="5978105" cy="59708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Do you remember we learned about the String Family at school? </a:t>
            </a:r>
            <a:endParaRPr lang="en-US" dirty="0">
              <a:latin typeface="Calibri" panose="020F0502020204030204"/>
              <a:cs typeface="Calibri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Which instrument in the String Family is your </a:t>
            </a:r>
            <a:r>
              <a:rPr lang="en-US" sz="2800" b="1" dirty="0" err="1">
                <a:latin typeface="Arial"/>
                <a:cs typeface="Arial"/>
              </a:rPr>
              <a:t>favourite</a:t>
            </a:r>
            <a:r>
              <a:rPr lang="en-US" sz="2800" b="1" dirty="0">
                <a:latin typeface="Arial"/>
                <a:cs typeface="Arial"/>
              </a:rPr>
              <a:t>?</a:t>
            </a:r>
          </a:p>
          <a:p>
            <a:endParaRPr lang="en-US">
              <a:latin typeface="Calibri" panose="020F0502020204030204"/>
              <a:cs typeface="Calibri"/>
            </a:endParaRPr>
          </a:p>
          <a:p>
            <a:r>
              <a:rPr lang="en-US" sz="2800" b="1" dirty="0">
                <a:latin typeface="Arial"/>
                <a:cs typeface="Arial"/>
              </a:rPr>
              <a:t>Now we will learn about the other instrument families in the orchestra.</a:t>
            </a: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2800" b="1" dirty="0">
                <a:latin typeface="Arial"/>
                <a:cs typeface="Arial"/>
              </a:rPr>
              <a:t>I wonder which one will be your </a:t>
            </a:r>
            <a:r>
              <a:rPr lang="en-US" sz="2800" b="1" dirty="0" err="1">
                <a:latin typeface="Arial"/>
                <a:cs typeface="Arial"/>
              </a:rPr>
              <a:t>favourite</a:t>
            </a:r>
            <a:r>
              <a:rPr lang="en-US" sz="2800" b="1" dirty="0">
                <a:latin typeface="Arial"/>
                <a:cs typeface="Arial"/>
              </a:rPr>
              <a:t> in each family?</a:t>
            </a:r>
          </a:p>
          <a:p>
            <a:endParaRPr lang="en-US" sz="2800" b="1" dirty="0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737030-2707-48AB-BF3E-AA5D24EE26DC}"/>
              </a:ext>
            </a:extLst>
          </p:cNvPr>
          <p:cNvSpPr txBox="1"/>
          <p:nvPr/>
        </p:nvSpPr>
        <p:spPr>
          <a:xfrm>
            <a:off x="6439868" y="369861"/>
            <a:ext cx="5426640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A final song: 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Instruments of the Orchestra 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F6B4F19-3C89-444D-AC92-932B7C79E2F4}"/>
              </a:ext>
            </a:extLst>
          </p:cNvPr>
          <p:cNvSpPr txBox="1"/>
          <p:nvPr/>
        </p:nvSpPr>
        <p:spPr>
          <a:xfrm>
            <a:off x="7260066" y="5322163"/>
            <a:ext cx="4105798" cy="95410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800" b="1" dirty="0">
                <a:latin typeface="Arial"/>
                <a:cs typeface="Arial"/>
              </a:rPr>
              <a:t>What's your </a:t>
            </a:r>
            <a:r>
              <a:rPr lang="en-US" sz="2800" b="1" dirty="0" err="1">
                <a:latin typeface="Arial"/>
                <a:cs typeface="Arial"/>
              </a:rPr>
              <a:t>favourite</a:t>
            </a:r>
            <a:r>
              <a:rPr lang="en-US" sz="2800" b="1" dirty="0">
                <a:latin typeface="Arial"/>
                <a:cs typeface="Arial"/>
              </a:rPr>
              <a:t> instrument so far?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043586D-1F71-440D-B667-02DFBEC85209}"/>
              </a:ext>
            </a:extLst>
          </p:cNvPr>
          <p:cNvSpPr txBox="1"/>
          <p:nvPr/>
        </p:nvSpPr>
        <p:spPr>
          <a:xfrm>
            <a:off x="6665344" y="1388853"/>
            <a:ext cx="494293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https://www.youtube.com/watch?v=cIx7khLD2WE</a:t>
            </a:r>
            <a:endParaRPr lang="en-US"/>
          </a:p>
        </p:txBody>
      </p:sp>
      <p:pic>
        <p:nvPicPr>
          <p:cNvPr id="9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012B5B3F-5A9E-4489-8BA1-BC096BCAC81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89609" y="1831891"/>
            <a:ext cx="6093122" cy="317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6461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925D23D1-6BA3-41FF-958B-BA62C6025B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3383" y="1722507"/>
            <a:ext cx="7559613" cy="42468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10FEBD0-BB73-4AD0-9FB1-FCDEC3249140}"/>
              </a:ext>
            </a:extLst>
          </p:cNvPr>
          <p:cNvSpPr txBox="1"/>
          <p:nvPr/>
        </p:nvSpPr>
        <p:spPr>
          <a:xfrm>
            <a:off x="2380892" y="-63261"/>
            <a:ext cx="73151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>
                <a:latin typeface="Arial"/>
                <a:cs typeface="Aparajita"/>
              </a:rPr>
              <a:t>Instruments of the Orchestra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84D3796-8780-481E-8CB5-87A8F79B1A3D}"/>
              </a:ext>
            </a:extLst>
          </p:cNvPr>
          <p:cNvSpPr txBox="1"/>
          <p:nvPr/>
        </p:nvSpPr>
        <p:spPr>
          <a:xfrm>
            <a:off x="496558" y="769728"/>
            <a:ext cx="1108206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I can learn what each instrument of the orchestra 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 sz="2800" b="1" dirty="0">
                <a:latin typeface="Arial"/>
                <a:cs typeface="Arial"/>
              </a:rPr>
              <a:t>looks like and sounds like. 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FD6C71A-9CFA-4FAF-BD7D-9007AD3BC449}"/>
              </a:ext>
            </a:extLst>
          </p:cNvPr>
          <p:cNvSpPr txBox="1"/>
          <p:nvPr/>
        </p:nvSpPr>
        <p:spPr>
          <a:xfrm>
            <a:off x="209910" y="6090249"/>
            <a:ext cx="118296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With appreciation, this picture is from this website:  </a:t>
            </a:r>
            <a:r>
              <a:rPr lang="en-US" dirty="0">
                <a:ea typeface="+mn-lt"/>
                <a:cs typeface="+mn-lt"/>
                <a:hlinkClick r:id="rId3"/>
              </a:rPr>
              <a:t>https://www.cbc.ca/news/canada/british-columbia/we-re-going-to-have-the-biggest-birthday-party-ever-vso-top-brass-reflect-on-100-year-history-1.4994237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645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469051-6764-4248-B0DC-C1C756131036}"/>
              </a:ext>
            </a:extLst>
          </p:cNvPr>
          <p:cNvSpPr txBox="1"/>
          <p:nvPr/>
        </p:nvSpPr>
        <p:spPr>
          <a:xfrm>
            <a:off x="625955" y="5586142"/>
            <a:ext cx="9558067" cy="120032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Arial"/>
                <a:cs typeface="Arial"/>
              </a:rPr>
              <a:t>Point to the instruments you know.</a:t>
            </a:r>
            <a:endParaRPr lang="en-US" dirty="0"/>
          </a:p>
          <a:p>
            <a:pPr algn="ctr"/>
            <a:r>
              <a:rPr lang="en-US" sz="3600" b="1" dirty="0">
                <a:latin typeface="Arial"/>
                <a:cs typeface="Arial"/>
              </a:rPr>
              <a:t>What is it called?</a:t>
            </a:r>
          </a:p>
        </p:txBody>
      </p:sp>
      <p:pic>
        <p:nvPicPr>
          <p:cNvPr id="4" name="Picture 8" descr="A group of people standing in front of a crowd&#10;&#10;Description generated with very high confidence">
            <a:extLst>
              <a:ext uri="{FF2B5EF4-FFF2-40B4-BE49-F238E27FC236}">
                <a16:creationId xmlns:a16="http://schemas.microsoft.com/office/drawing/2014/main" xmlns="" id="{8E720ECA-612A-414C-A6C6-824861E865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1988" y="687337"/>
            <a:ext cx="8752933" cy="4908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1221052-82BA-496F-80F3-987F8B9F4C72}"/>
              </a:ext>
            </a:extLst>
          </p:cNvPr>
          <p:cNvSpPr txBox="1"/>
          <p:nvPr/>
        </p:nvSpPr>
        <p:spPr>
          <a:xfrm>
            <a:off x="3228256" y="180257"/>
            <a:ext cx="475603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dirty="0">
                <a:latin typeface="Arial"/>
                <a:cs typeface="Arial"/>
              </a:rPr>
              <a:t>Look at this picture.</a:t>
            </a:r>
          </a:p>
        </p:txBody>
      </p:sp>
    </p:spTree>
    <p:extLst>
      <p:ext uri="{BB962C8B-B14F-4D97-AF65-F5344CB8AC3E}">
        <p14:creationId xmlns:p14="http://schemas.microsoft.com/office/powerpoint/2010/main" xmlns="" val="1950879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E9C06D7-D83E-480E-88C6-A38F3A73858F}"/>
              </a:ext>
            </a:extLst>
          </p:cNvPr>
          <p:cNvSpPr txBox="1"/>
          <p:nvPr/>
        </p:nvSpPr>
        <p:spPr>
          <a:xfrm>
            <a:off x="267420" y="209910"/>
            <a:ext cx="11700294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latin typeface="Arial"/>
                <a:cs typeface="Arial"/>
              </a:rPr>
              <a:t>Click on a link.  An orchestra will play.</a:t>
            </a:r>
          </a:p>
          <a:p>
            <a:pPr algn="ctr"/>
            <a:r>
              <a:rPr lang="en-US" sz="2400" b="1" dirty="0">
                <a:latin typeface="Arial"/>
                <a:cs typeface="Arial"/>
              </a:rPr>
              <a:t>  </a:t>
            </a:r>
            <a:endParaRPr lang="en-US">
              <a:cs typeface="Calibri" panose="020F0502020204030204"/>
            </a:endParaRPr>
          </a:p>
          <a:p>
            <a:pPr algn="ctr"/>
            <a:r>
              <a:rPr lang="en-US" sz="3600" b="1" dirty="0">
                <a:latin typeface="Arial"/>
                <a:cs typeface="Arial"/>
              </a:rPr>
              <a:t>Can you guess what song the orchestra is playing?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9792C3C-F946-4CED-9F81-3987F8528810}"/>
              </a:ext>
            </a:extLst>
          </p:cNvPr>
          <p:cNvSpPr txBox="1"/>
          <p:nvPr/>
        </p:nvSpPr>
        <p:spPr>
          <a:xfrm>
            <a:off x="2250596" y="1862407"/>
            <a:ext cx="699889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Video 1: </a:t>
            </a:r>
            <a:r>
              <a:rPr lang="en-US" sz="2000" b="1" dirty="0">
                <a:latin typeface="Arial"/>
                <a:ea typeface="+mn-lt"/>
                <a:cs typeface="Arial"/>
              </a:rPr>
              <a:t>   </a:t>
            </a:r>
            <a:r>
              <a:rPr lang="en-US" sz="2000" dirty="0">
                <a:ea typeface="+mn-lt"/>
                <a:cs typeface="+mn-lt"/>
                <a:hlinkClick r:id="rId2"/>
              </a:rPr>
              <a:t>https://www.youtube.com/watch?v=BekjyAH7c2A</a:t>
            </a:r>
            <a:endParaRPr lang="en-US" sz="2000" b="1"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AC61AC-FEC4-4AB6-B58D-A45F3D68DFDA}"/>
              </a:ext>
            </a:extLst>
          </p:cNvPr>
          <p:cNvSpPr txBox="1"/>
          <p:nvPr/>
        </p:nvSpPr>
        <p:spPr>
          <a:xfrm>
            <a:off x="2250595" y="2523765"/>
            <a:ext cx="663946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cs typeface="Arial"/>
              </a:rPr>
              <a:t>Video 2:    </a:t>
            </a:r>
            <a:r>
              <a:rPr lang="en-US" sz="2000" dirty="0">
                <a:ea typeface="+mn-lt"/>
                <a:cs typeface="+mn-lt"/>
                <a:hlinkClick r:id="rId3"/>
              </a:rPr>
              <a:t>https://www.youtube.com/watch?v=1zaJ5LLIRn0</a:t>
            </a:r>
            <a:endParaRPr lang="en-US" sz="2000" b="1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D1E61-F666-4F68-8A4A-6614F9817A19}"/>
              </a:ext>
            </a:extLst>
          </p:cNvPr>
          <p:cNvSpPr txBox="1"/>
          <p:nvPr/>
        </p:nvSpPr>
        <p:spPr>
          <a:xfrm>
            <a:off x="2093345" y="3229155"/>
            <a:ext cx="7070784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ea typeface="+mn-lt"/>
                <a:cs typeface="+mn-lt"/>
              </a:rPr>
              <a:t>  Video 3:    </a:t>
            </a:r>
            <a:r>
              <a:rPr lang="en-US" sz="2000" dirty="0">
                <a:ea typeface="+mn-lt"/>
                <a:cs typeface="+mn-lt"/>
                <a:hlinkClick r:id="rId4"/>
              </a:rPr>
              <a:t>https://www.youtube.com/watch?v=__LU8E6dUsI</a:t>
            </a:r>
            <a:endParaRPr lang="en-US" sz="2000" dirty="0">
              <a:latin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5EFB6-3FE0-41A8-9B2A-AB097B0D4054}"/>
              </a:ext>
            </a:extLst>
          </p:cNvPr>
          <p:cNvSpPr txBox="1"/>
          <p:nvPr/>
        </p:nvSpPr>
        <p:spPr>
          <a:xfrm>
            <a:off x="2251494" y="3890512"/>
            <a:ext cx="722893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latin typeface="Arial"/>
                <a:ea typeface="+mn-lt"/>
                <a:cs typeface="+mn-lt"/>
              </a:rPr>
              <a:t> Video 4:     </a:t>
            </a:r>
            <a:r>
              <a:rPr lang="en-US" sz="2000" dirty="0">
                <a:latin typeface="Calibri"/>
                <a:ea typeface="+mn-lt"/>
                <a:cs typeface="+mn-lt"/>
                <a:hlinkClick r:id="rId5"/>
              </a:rPr>
              <a:t>https</a:t>
            </a:r>
            <a:r>
              <a:rPr lang="en-US" sz="2000" dirty="0">
                <a:ea typeface="+mn-lt"/>
                <a:cs typeface="+mn-lt"/>
                <a:hlinkClick r:id="rId5"/>
              </a:rPr>
              <a:t>://www.youtube.com/watch?v=Mvm2r1igPtM</a:t>
            </a:r>
            <a:endParaRPr lang="en-US" sz="2000" dirty="0">
              <a:latin typeface="Arial"/>
            </a:endParaRPr>
          </a:p>
        </p:txBody>
      </p:sp>
      <p:pic>
        <p:nvPicPr>
          <p:cNvPr id="8" name="Picture 8" descr="A picture containing music, table, instrument, sitting&#10;&#10;Description generated with very high confidence">
            <a:extLst>
              <a:ext uri="{FF2B5EF4-FFF2-40B4-BE49-F238E27FC236}">
                <a16:creationId xmlns:a16="http://schemas.microsoft.com/office/drawing/2014/main" xmlns="" id="{425FD878-1F23-4DD5-9FCC-F3F34335771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7418" y="4965182"/>
            <a:ext cx="2168106" cy="1629033"/>
          </a:xfrm>
          <a:prstGeom prst="rect">
            <a:avLst/>
          </a:prstGeom>
        </p:spPr>
      </p:pic>
      <p:pic>
        <p:nvPicPr>
          <p:cNvPr id="10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9228E66A-B5FB-491C-8A40-38B2C3E707E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14135" y="5058334"/>
            <a:ext cx="2110597" cy="1557746"/>
          </a:xfrm>
          <a:prstGeom prst="rect">
            <a:avLst/>
          </a:prstGeom>
        </p:spPr>
      </p:pic>
      <p:pic>
        <p:nvPicPr>
          <p:cNvPr id="12" name="Picture 12" descr="A picture containing brass, music, photo, sitting&#10;&#10;Description generated with very high confidence">
            <a:extLst>
              <a:ext uri="{FF2B5EF4-FFF2-40B4-BE49-F238E27FC236}">
                <a16:creationId xmlns:a16="http://schemas.microsoft.com/office/drawing/2014/main" xmlns="" id="{7DEC3B55-33CB-4D2E-B13C-164B9B955706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45834" y="4988223"/>
            <a:ext cx="2326257" cy="1697967"/>
          </a:xfrm>
          <a:prstGeom prst="rect">
            <a:avLst/>
          </a:prstGeom>
        </p:spPr>
      </p:pic>
      <p:pic>
        <p:nvPicPr>
          <p:cNvPr id="14" name="Picture 14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93AEC372-915F-472E-9A87-17A34BE62473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879457" y="4959792"/>
            <a:ext cx="2326258" cy="169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7372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46F0D3-48CD-4F59-BD2C-839D4AC82482}"/>
              </a:ext>
            </a:extLst>
          </p:cNvPr>
          <p:cNvSpPr txBox="1"/>
          <p:nvPr/>
        </p:nvSpPr>
        <p:spPr>
          <a:xfrm>
            <a:off x="8360974" y="870370"/>
            <a:ext cx="3634595" cy="40318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latin typeface="Arial"/>
                <a:cs typeface="Calibri"/>
              </a:rPr>
              <a:t>Point to each part of the orchestra.</a:t>
            </a:r>
          </a:p>
          <a:p>
            <a:pPr algn="ctr"/>
            <a:endParaRPr lang="en-US" sz="3200" b="1" dirty="0">
              <a:latin typeface="Arial"/>
              <a:cs typeface="Calibri"/>
            </a:endParaRPr>
          </a:p>
          <a:p>
            <a:pPr algn="ctr"/>
            <a:endParaRPr lang="en-US" sz="3200" b="1" dirty="0">
              <a:latin typeface="Arial"/>
              <a:cs typeface="Calibri"/>
            </a:endParaRPr>
          </a:p>
          <a:p>
            <a:pPr algn="ctr"/>
            <a:r>
              <a:rPr lang="en-US" sz="3200" b="1" dirty="0">
                <a:latin typeface="Arial"/>
                <a:cs typeface="Calibri"/>
              </a:rPr>
              <a:t>Each part or section is a family of instruments.</a:t>
            </a:r>
          </a:p>
        </p:txBody>
      </p:sp>
      <p:pic>
        <p:nvPicPr>
          <p:cNvPr id="4" name="Picture 4" descr="A picture containing meter, clock&#10;&#10;Description generated with very high confidence">
            <a:extLst>
              <a:ext uri="{FF2B5EF4-FFF2-40B4-BE49-F238E27FC236}">
                <a16:creationId xmlns:a16="http://schemas.microsoft.com/office/drawing/2014/main" xmlns="" id="{A5B73AAC-DE2B-4037-91A0-4B8229FE4C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22693" y="1414948"/>
            <a:ext cx="10492594" cy="5437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C508A6E-28AA-41F2-97E6-17E3F22F1BBA}"/>
              </a:ext>
            </a:extLst>
          </p:cNvPr>
          <p:cNvSpPr txBox="1"/>
          <p:nvPr/>
        </p:nvSpPr>
        <p:spPr>
          <a:xfrm>
            <a:off x="1876784" y="237765"/>
            <a:ext cx="501482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Arial"/>
                <a:cs typeface="Calibri"/>
              </a:rPr>
              <a:t>Parts of an orchestra</a:t>
            </a:r>
          </a:p>
        </p:txBody>
      </p:sp>
    </p:spTree>
    <p:extLst>
      <p:ext uri="{BB962C8B-B14F-4D97-AF65-F5344CB8AC3E}">
        <p14:creationId xmlns:p14="http://schemas.microsoft.com/office/powerpoint/2010/main" xmlns="" val="1381304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5E037FE6-6961-4668-9330-06775010D1C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39684" y="1336697"/>
            <a:ext cx="6653840" cy="4989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6E76A4-FAD1-422B-9AA9-B22F6A1B889D}"/>
              </a:ext>
            </a:extLst>
          </p:cNvPr>
          <p:cNvSpPr txBox="1"/>
          <p:nvPr/>
        </p:nvSpPr>
        <p:spPr>
          <a:xfrm>
            <a:off x="698741" y="6420928"/>
            <a:ext cx="1142712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  </a:t>
            </a:r>
            <a:r>
              <a:rPr lang="en-US" dirty="0">
                <a:ea typeface="+mn-lt"/>
                <a:cs typeface="+mn-lt"/>
                <a:hlinkClick r:id="rId3"/>
              </a:rPr>
              <a:t>https://www.teachingkidsmusic.com/percussion-family.html</a:t>
            </a:r>
            <a:endParaRPr lang="en-US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A7E3778-DB06-40F1-B822-4C9D587D2C8B}"/>
              </a:ext>
            </a:extLst>
          </p:cNvPr>
          <p:cNvSpPr txBox="1"/>
          <p:nvPr/>
        </p:nvSpPr>
        <p:spPr>
          <a:xfrm>
            <a:off x="2424022" y="80513"/>
            <a:ext cx="7502106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Percussion Family</a:t>
            </a:r>
            <a:endParaRPr lang="en-US" sz="6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0093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C97A62-92F7-4DC4-9353-775D42021125}"/>
              </a:ext>
            </a:extLst>
          </p:cNvPr>
          <p:cNvSpPr txBox="1"/>
          <p:nvPr/>
        </p:nvSpPr>
        <p:spPr>
          <a:xfrm>
            <a:off x="3602966" y="66136"/>
            <a:ext cx="52017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String Family</a:t>
            </a:r>
            <a:endParaRPr lang="en-US" sz="6000" b="1" dirty="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769EA06-3272-4F2E-BC23-06A6EA16E007}"/>
              </a:ext>
            </a:extLst>
          </p:cNvPr>
          <p:cNvSpPr txBox="1"/>
          <p:nvPr/>
        </p:nvSpPr>
        <p:spPr>
          <a:xfrm>
            <a:off x="813758" y="6277154"/>
            <a:ext cx="1088078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http://wadsworthmusic.weebly.com/string-family.html</a:t>
            </a:r>
            <a:endParaRPr lang="en-US" dirty="0">
              <a:cs typeface="Calibri"/>
            </a:endParaRPr>
          </a:p>
        </p:txBody>
      </p:sp>
      <p:pic>
        <p:nvPicPr>
          <p:cNvPr id="8" name="Picture 8" descr="A picture containing music, table, instrument, sitting&#10;&#10;Description generated with very high confidence">
            <a:extLst>
              <a:ext uri="{FF2B5EF4-FFF2-40B4-BE49-F238E27FC236}">
                <a16:creationId xmlns:a16="http://schemas.microsoft.com/office/drawing/2014/main" xmlns="" id="{F8206E32-8709-44E3-B9A5-54BE57A949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5986" y="1313333"/>
            <a:ext cx="6280028" cy="479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189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8B7CAD3-6E8F-4DD1-98E4-00AB155D4FC9}"/>
              </a:ext>
            </a:extLst>
          </p:cNvPr>
          <p:cNvSpPr txBox="1"/>
          <p:nvPr/>
        </p:nvSpPr>
        <p:spPr>
          <a:xfrm>
            <a:off x="727494" y="6349041"/>
            <a:ext cx="10650747" cy="3837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https://www.pinterest.ca/pin/158118636888236793/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6302C3A-EECC-447B-9255-83CD72693AFA}"/>
              </a:ext>
            </a:extLst>
          </p:cNvPr>
          <p:cNvSpPr txBox="1"/>
          <p:nvPr/>
        </p:nvSpPr>
        <p:spPr>
          <a:xfrm>
            <a:off x="2107721" y="66136"/>
            <a:ext cx="669697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Woodwind Family</a:t>
            </a:r>
            <a:endParaRPr lang="en-US" sz="6000" b="1" dirty="0">
              <a:latin typeface="Arial"/>
              <a:cs typeface="Arial"/>
            </a:endParaRPr>
          </a:p>
        </p:txBody>
      </p:sp>
      <p:pic>
        <p:nvPicPr>
          <p:cNvPr id="7" name="Picture 10" descr="A close up of a tool&#10;&#10;Description generated with very high confidence">
            <a:extLst>
              <a:ext uri="{FF2B5EF4-FFF2-40B4-BE49-F238E27FC236}">
                <a16:creationId xmlns:a16="http://schemas.microsoft.com/office/drawing/2014/main" xmlns="" id="{E2E63BF0-B1AE-4083-B87C-F19EF3E0136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7720" y="1075806"/>
            <a:ext cx="6984521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6953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71E1FB-7E7B-4026-AEEB-1EFB00C4789F}"/>
              </a:ext>
            </a:extLst>
          </p:cNvPr>
          <p:cNvSpPr txBox="1"/>
          <p:nvPr/>
        </p:nvSpPr>
        <p:spPr>
          <a:xfrm>
            <a:off x="756248" y="6277154"/>
            <a:ext cx="106938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With appreciation, this picture comes from </a:t>
            </a:r>
            <a:r>
              <a:rPr lang="en-US">
                <a:cs typeface="Calibri"/>
              </a:rPr>
              <a:t>this website:  </a:t>
            </a:r>
            <a:r>
              <a:rPr lang="en-US" dirty="0">
                <a:ea typeface="+mn-lt"/>
                <a:cs typeface="+mn-lt"/>
                <a:hlinkClick r:id="rId2"/>
              </a:rPr>
              <a:t>https://www.pinterest.ca/pin/543317142525050433/</a:t>
            </a:r>
            <a:endParaRPr lang="en-US" dirty="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E90F63-A497-47E2-9759-EC90A03F9EF9}"/>
              </a:ext>
            </a:extLst>
          </p:cNvPr>
          <p:cNvSpPr txBox="1"/>
          <p:nvPr/>
        </p:nvSpPr>
        <p:spPr>
          <a:xfrm>
            <a:off x="3602966" y="66136"/>
            <a:ext cx="520172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6000" b="1">
                <a:latin typeface="Arial"/>
                <a:cs typeface="Arial"/>
              </a:rPr>
              <a:t>Brass Family</a:t>
            </a:r>
          </a:p>
        </p:txBody>
      </p:sp>
      <p:pic>
        <p:nvPicPr>
          <p:cNvPr id="7" name="Picture 12" descr="A picture containing brass, music, photo, sitting&#10;&#10;Description generated with very high confidence">
            <a:extLst>
              <a:ext uri="{FF2B5EF4-FFF2-40B4-BE49-F238E27FC236}">
                <a16:creationId xmlns:a16="http://schemas.microsoft.com/office/drawing/2014/main" xmlns="" id="{C3462864-1CE3-4037-A9BA-D224FCEE3DC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1570" y="1077581"/>
            <a:ext cx="6984519" cy="511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7174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6B8A1D01519F4D9B42F859438EAB6C" ma:contentTypeVersion="1" ma:contentTypeDescription="Create a new document." ma:contentTypeScope="" ma:versionID="22ec54e68b94b63ac97948c45465759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5d3c2ff1dfae606d6f8168c3878679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59CD26-1B2D-4E6B-8FBA-986FCCC8B441}"/>
</file>

<file path=customXml/itemProps2.xml><?xml version="1.0" encoding="utf-8"?>
<ds:datastoreItem xmlns:ds="http://schemas.openxmlformats.org/officeDocument/2006/customXml" ds:itemID="{1719639E-C7F6-4AA9-BC7B-29CCC60D525D}"/>
</file>

<file path=customXml/itemProps3.xml><?xml version="1.0" encoding="utf-8"?>
<ds:datastoreItem xmlns:ds="http://schemas.openxmlformats.org/officeDocument/2006/customXml" ds:itemID="{CAB98EB2-873D-4050-A877-B956DD9C275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170</Words>
  <Application>Microsoft Office PowerPoint</Application>
  <PresentationFormat>Custom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Titford</dc:creator>
  <cp:lastModifiedBy>Admin</cp:lastModifiedBy>
  <cp:revision>1623</cp:revision>
  <dcterms:created xsi:type="dcterms:W3CDTF">2020-04-03T18:10:04Z</dcterms:created>
  <dcterms:modified xsi:type="dcterms:W3CDTF">2020-04-08T02:16:12Z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0x010100686B8A1D01519F4D9B42F859438EAB6C</vt:lpwstr>
  </property>
  <property fmtid="{D5CDD505-2E9C-101B-9397-08002B2CF9AE}" pid="3" name="_MarkAsFinal">
    <vt:bool>true</vt:bool>
  </property>
</Properties>
</file>