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8" r:id="rId6"/>
    <p:sldId id="269" r:id="rId7"/>
    <p:sldId id="256" r:id="rId8"/>
    <p:sldId id="257" r:id="rId9"/>
    <p:sldId id="258" r:id="rId10"/>
    <p:sldId id="259" r:id="rId11"/>
    <p:sldId id="266" r:id="rId12"/>
    <p:sldId id="272" r:id="rId13"/>
    <p:sldId id="260" r:id="rId14"/>
    <p:sldId id="271" r:id="rId15"/>
    <p:sldId id="262" r:id="rId16"/>
    <p:sldId id="263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EADB9-8A95-4FEA-A192-372314A69368}" v="2" dt="2020-04-03T23:56:49.446"/>
    <p1510:client id="{ADAEEC7F-6668-B423-D55F-0F2F5EDB9603}" v="11" dt="2020-04-13T16:09:56.357"/>
    <p1510:client id="{EACE9869-3E33-FDD2-8FE7-117CDC9F049E}" v="56" dt="2020-04-13T16:53:51.618"/>
    <p1510:client id="{ECC50FE3-0FA1-E30E-957A-B75D1E76E234}" v="177" dt="2020-04-04T21:37:12.706"/>
    <p1510:client id="{FDC53897-5D23-BFC6-0110-7F6E346E191F}" v="5167" dt="2020-04-13T00:13:28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Cwfj9Xx2LF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OjqeyOvC1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LoUm_r7It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U8D7qZ3RDw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S6gBYYxvizs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izzicseducation.com.au/150-science-experiments/light-sound-experiments/make-a-straw-flut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196122-145C-4B3E-B150-91BBA91E58E7}"/>
              </a:ext>
            </a:extLst>
          </p:cNvPr>
          <p:cNvSpPr txBox="1"/>
          <p:nvPr/>
        </p:nvSpPr>
        <p:spPr>
          <a:xfrm>
            <a:off x="152402" y="109268"/>
            <a:ext cx="1187282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/>
              <a:t>Music Education</a:t>
            </a:r>
            <a:endParaRPr lang="en-US" sz="4000">
              <a:cs typeface="Calibri" panose="020F0502020204030204"/>
            </a:endParaRPr>
          </a:p>
          <a:p>
            <a:pPr algn="ctr"/>
            <a:r>
              <a:rPr lang="en-US" sz="6000" b="1"/>
              <a:t>Instruments of the </a:t>
            </a:r>
            <a:r>
              <a:rPr lang="en-US" sz="6000" b="1" dirty="0"/>
              <a:t>Orchestra</a:t>
            </a:r>
          </a:p>
          <a:p>
            <a:pPr algn="ctr"/>
            <a:r>
              <a:rPr lang="en-US" sz="2800" b="1">
                <a:cs typeface="Calibri" panose="020F0502020204030204"/>
              </a:rPr>
              <a:t>Lesson 2 : Grades 3-6</a:t>
            </a:r>
            <a:endParaRPr lang="en-US" sz="6000" b="1" dirty="0">
              <a:cs typeface="Calibri" panose="020F0502020204030204"/>
            </a:endParaRPr>
          </a:p>
        </p:txBody>
      </p:sp>
      <p:pic>
        <p:nvPicPr>
          <p:cNvPr id="6" name="Picture 6" descr="A close up of a clock&#10;&#10;Description generated with high confidence">
            <a:extLst>
              <a:ext uri="{FF2B5EF4-FFF2-40B4-BE49-F238E27FC236}">
                <a16:creationId xmlns:a16="http://schemas.microsoft.com/office/drawing/2014/main" xmlns="" id="{DA9F1E8C-B356-4FD1-873E-364974D9C7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2740" y="2315446"/>
            <a:ext cx="8249727" cy="44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14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7E3778-DB06-40F1-B822-4C9D587D2C8B}"/>
              </a:ext>
            </a:extLst>
          </p:cNvPr>
          <p:cNvSpPr txBox="1"/>
          <p:nvPr/>
        </p:nvSpPr>
        <p:spPr>
          <a:xfrm>
            <a:off x="2280249" y="497456"/>
            <a:ext cx="78615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How do woodwind </a:t>
            </a:r>
            <a:r>
              <a:rPr lang="en-US" sz="3200" b="1">
                <a:latin typeface="Arial"/>
                <a:cs typeface="Arial"/>
              </a:rPr>
              <a:t>instruments </a:t>
            </a:r>
            <a:r>
              <a:rPr lang="en-US" sz="3200" b="1" dirty="0">
                <a:latin typeface="Arial"/>
                <a:cs typeface="Arial"/>
              </a:rPr>
              <a:t>sound?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28F4C9-0FAD-4137-A1F9-AE167FB89FFF}"/>
              </a:ext>
            </a:extLst>
          </p:cNvPr>
          <p:cNvSpPr txBox="1"/>
          <p:nvPr/>
        </p:nvSpPr>
        <p:spPr>
          <a:xfrm>
            <a:off x="381540" y="1301691"/>
            <a:ext cx="1165716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cs typeface="Calibri"/>
              </a:rPr>
              <a:t>Watch this video to learn how each woodwind instrument sounds.</a:t>
            </a:r>
          </a:p>
          <a:p>
            <a:pPr algn="ctr"/>
            <a:endParaRPr lang="en-US" sz="2800" b="1" dirty="0">
              <a:cs typeface="Calibri"/>
            </a:endParaRPr>
          </a:p>
          <a:p>
            <a:pPr algn="ctr"/>
            <a:r>
              <a:rPr lang="en-US" sz="2800" dirty="0">
                <a:ea typeface="+mn-lt"/>
                <a:cs typeface="+mn-lt"/>
                <a:hlinkClick r:id="rId2"/>
              </a:rPr>
              <a:t>https://www.youtube.com/watch?v=Cwfj9Xx2LF4</a:t>
            </a:r>
            <a:r>
              <a:rPr lang="en-US" dirty="0">
                <a:ea typeface="+mn-lt"/>
                <a:cs typeface="+mn-lt"/>
              </a:rPr>
              <a:t>   </a:t>
            </a:r>
            <a:endParaRPr lang="en-US" dirty="0">
              <a:cs typeface="Calibri" panose="020F0502020204030204"/>
            </a:endParaRPr>
          </a:p>
          <a:p>
            <a:endParaRPr lang="en-US" sz="1400">
              <a:cs typeface="Calibri"/>
            </a:endParaRPr>
          </a:p>
        </p:txBody>
      </p:sp>
      <p:pic>
        <p:nvPicPr>
          <p:cNvPr id="6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2BC085F7-C98A-4013-9739-CA48D73641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8589" y="2944863"/>
            <a:ext cx="5029201" cy="37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00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C97A62-92F7-4DC4-9353-775D42021125}"/>
              </a:ext>
            </a:extLst>
          </p:cNvPr>
          <p:cNvSpPr txBox="1"/>
          <p:nvPr/>
        </p:nvSpPr>
        <p:spPr>
          <a:xfrm>
            <a:off x="439949" y="1245080"/>
            <a:ext cx="573369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Arial"/>
                <a:cs typeface="Arial"/>
              </a:rPr>
              <a:t>Which woodwind instrument is your favourite?</a:t>
            </a: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756A2D81-982E-4ADA-9325-A42EDC2F6E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5307" y="112525"/>
            <a:ext cx="5575541" cy="4131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5CCCA6-284C-46D8-941A-FB94605F8EB8}"/>
              </a:ext>
            </a:extLst>
          </p:cNvPr>
          <p:cNvSpPr txBox="1"/>
          <p:nvPr/>
        </p:nvSpPr>
        <p:spPr>
          <a:xfrm>
            <a:off x="339307" y="5472022"/>
            <a:ext cx="1152776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If you want to see musicians playing the woodwinds, click on this </a:t>
            </a:r>
            <a:r>
              <a:rPr lang="en-US" sz="2800" b="1">
                <a:latin typeface="Arial"/>
                <a:cs typeface="Arial"/>
              </a:rPr>
              <a:t>link:  </a:t>
            </a:r>
            <a:r>
              <a:rPr lang="en-US" sz="2800" dirty="0">
                <a:ea typeface="+mn-lt"/>
                <a:cs typeface="+mn-lt"/>
                <a:hlinkClick r:id="rId3"/>
              </a:rPr>
              <a:t>https://www.youtube.com/watch?v=7OjqeyOvC1c</a:t>
            </a:r>
            <a:r>
              <a:rPr lang="en-US" sz="2800" b="1" dirty="0">
                <a:latin typeface="Arial"/>
                <a:ea typeface="+mn-lt"/>
                <a:cs typeface="Arial"/>
              </a:rPr>
              <a:t>  </a:t>
            </a:r>
          </a:p>
          <a:p>
            <a:endParaRPr 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30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302C3A-EECC-447B-9255-83CD72693AFA}"/>
              </a:ext>
            </a:extLst>
          </p:cNvPr>
          <p:cNvSpPr txBox="1"/>
          <p:nvPr/>
        </p:nvSpPr>
        <p:spPr>
          <a:xfrm>
            <a:off x="2107721" y="66136"/>
            <a:ext cx="669697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latin typeface="Arial"/>
                <a:cs typeface="Arial"/>
              </a:rPr>
              <a:t>Woodwind Family</a:t>
            </a:r>
            <a:endParaRPr lang="en-US" sz="6000" b="1" dirty="0">
              <a:latin typeface="Arial"/>
              <a:cs typeface="Arial"/>
            </a:endParaRPr>
          </a:p>
        </p:txBody>
      </p:sp>
      <p:pic>
        <p:nvPicPr>
          <p:cNvPr id="2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xmlns="" id="{CED44398-8F97-4109-A55C-D547708B40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1486" y="1817514"/>
            <a:ext cx="7789651" cy="4099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DF98A3-C200-4D5A-9410-FBB3278A3326}"/>
              </a:ext>
            </a:extLst>
          </p:cNvPr>
          <p:cNvSpPr txBox="1"/>
          <p:nvPr/>
        </p:nvSpPr>
        <p:spPr>
          <a:xfrm>
            <a:off x="7341080" y="1662023"/>
            <a:ext cx="429595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Point to the instruments in </a:t>
            </a:r>
            <a:r>
              <a:rPr lang="en-US" sz="2800" b="1"/>
              <a:t>the woodwind section.  </a:t>
            </a:r>
            <a:endParaRPr lang="en-US" sz="2800" b="1" dirty="0"/>
          </a:p>
          <a:p>
            <a:r>
              <a:rPr lang="en-US" sz="2800" b="1"/>
              <a:t>Can you name them?</a:t>
            </a:r>
          </a:p>
        </p:txBody>
      </p:sp>
      <p:pic>
        <p:nvPicPr>
          <p:cNvPr id="11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CB1DD7C2-6A00-403E-A7EA-58BF65AFA8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8627" y="3476827"/>
            <a:ext cx="3131391" cy="23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95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E90F63-A497-47E2-9759-EC90A03F9EF9}"/>
              </a:ext>
            </a:extLst>
          </p:cNvPr>
          <p:cNvSpPr txBox="1"/>
          <p:nvPr/>
        </p:nvSpPr>
        <p:spPr>
          <a:xfrm>
            <a:off x="2654061" y="554966"/>
            <a:ext cx="717142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latin typeface="Arial"/>
                <a:cs typeface="Arial"/>
              </a:rPr>
              <a:t>Woodwind Family</a:t>
            </a:r>
            <a:endParaRPr lang="en-US" sz="6000" b="1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FBB820-C716-4410-A892-0E34EF497B4C}"/>
              </a:ext>
            </a:extLst>
          </p:cNvPr>
          <p:cNvSpPr txBox="1"/>
          <p:nvPr/>
        </p:nvSpPr>
        <p:spPr>
          <a:xfrm>
            <a:off x="511835" y="1719532"/>
            <a:ext cx="11168331" cy="455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Upcoming lessons will focus closely on specific woodwind instruments.</a:t>
            </a:r>
          </a:p>
          <a:p>
            <a:endParaRPr lang="en-US" sz="2800" b="1" dirty="0">
              <a:cs typeface="Calibri"/>
            </a:endParaRPr>
          </a:p>
          <a:p>
            <a:r>
              <a:rPr lang="en-US" sz="3200" b="1" dirty="0">
                <a:cs typeface="Calibri"/>
              </a:rPr>
              <a:t>Here is one last orchestra video to watch.  Do you remember this song or composition from the beginning of this lesson?</a:t>
            </a:r>
          </a:p>
          <a:p>
            <a:r>
              <a:rPr lang="en-US" sz="3200" b="1" dirty="0">
                <a:cs typeface="Calibri"/>
              </a:rPr>
              <a:t>Do you remember what the composition is called?</a:t>
            </a:r>
          </a:p>
          <a:p>
            <a:endParaRPr lang="en-US" sz="2800" b="1" dirty="0">
              <a:cs typeface="Calibri"/>
            </a:endParaRPr>
          </a:p>
          <a:p>
            <a:r>
              <a:rPr lang="en-US" sz="2800" dirty="0">
                <a:ea typeface="+mn-lt"/>
                <a:cs typeface="+mn-lt"/>
                <a:hlinkClick r:id="rId2"/>
              </a:rPr>
              <a:t>https://www.youtube.com/watch?v=5LoUm_r7It8</a:t>
            </a:r>
            <a:r>
              <a:rPr lang="en-US" dirty="0">
                <a:ea typeface="+mn-lt"/>
                <a:cs typeface="+mn-lt"/>
              </a:rPr>
              <a:t>  </a:t>
            </a:r>
          </a:p>
          <a:p>
            <a:endParaRPr lang="en-US" dirty="0">
              <a:cs typeface="Calibri"/>
            </a:endParaRPr>
          </a:p>
          <a:p>
            <a:r>
              <a:rPr lang="en-US" sz="3200" b="1" dirty="0">
                <a:cs typeface="Calibri"/>
              </a:rPr>
              <a:t>Do you notice how the woodwinds are prominent or stand out in this composition?</a:t>
            </a:r>
          </a:p>
        </p:txBody>
      </p:sp>
    </p:spTree>
    <p:extLst>
      <p:ext uri="{BB962C8B-B14F-4D97-AF65-F5344CB8AC3E}">
        <p14:creationId xmlns:p14="http://schemas.microsoft.com/office/powerpoint/2010/main" xmlns="" val="4237174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499EA8-9683-4B3D-BB7E-F3ADC5FF69BA}"/>
              </a:ext>
            </a:extLst>
          </p:cNvPr>
          <p:cNvSpPr txBox="1"/>
          <p:nvPr/>
        </p:nvSpPr>
        <p:spPr>
          <a:xfrm>
            <a:off x="1014143" y="209011"/>
            <a:ext cx="10837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xmlns="" id="{3583EA7F-E3DC-4E48-BEE4-8725ABA291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5722" y="1860648"/>
            <a:ext cx="9313650" cy="4919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37D6B6-1228-41D2-8C2D-1CC65703714B}"/>
              </a:ext>
            </a:extLst>
          </p:cNvPr>
          <p:cNvSpPr txBox="1"/>
          <p:nvPr/>
        </p:nvSpPr>
        <p:spPr>
          <a:xfrm>
            <a:off x="842513" y="540589"/>
            <a:ext cx="99606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Listen to music.   Dance to music.  Play music.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3600" b="1"/>
              <a:t>Until </a:t>
            </a:r>
            <a:r>
              <a:rPr lang="en-US" sz="3600" b="1" dirty="0"/>
              <a:t>next time …....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05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xmlns="" id="{74B44933-25EC-4D37-B444-90F37865C8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7231" y="999540"/>
            <a:ext cx="5144218" cy="5175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46290-A323-480D-A847-08C7842E9244}"/>
              </a:ext>
            </a:extLst>
          </p:cNvPr>
          <p:cNvSpPr txBox="1"/>
          <p:nvPr/>
        </p:nvSpPr>
        <p:spPr>
          <a:xfrm>
            <a:off x="2093345" y="209910"/>
            <a:ext cx="1187282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 Review of  Lesson 1  :  Instruments of the Orchestra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7F1102-E3E2-4054-9D96-5C3D454C9E8C}"/>
              </a:ext>
            </a:extLst>
          </p:cNvPr>
          <p:cNvSpPr txBox="1"/>
          <p:nvPr/>
        </p:nvSpPr>
        <p:spPr>
          <a:xfrm>
            <a:off x="381539" y="1229803"/>
            <a:ext cx="5633049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How many instrument families are </a:t>
            </a:r>
            <a:r>
              <a:rPr lang="en-US" sz="2800" dirty="0">
                <a:cs typeface="Calibri"/>
              </a:rPr>
              <a:t>in an orchestra?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>
                <a:cs typeface="Calibri"/>
              </a:rPr>
              <a:t>Look at this picture.  Point to each section.</a:t>
            </a:r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Do you remember the names of each </a:t>
            </a:r>
            <a:r>
              <a:rPr lang="en-US" sz="2800">
                <a:cs typeface="Calibri"/>
              </a:rPr>
              <a:t>instrument family?</a:t>
            </a:r>
            <a:endParaRPr lang="en-US"/>
          </a:p>
          <a:p>
            <a:endParaRPr lang="en-US" sz="2800" dirty="0">
              <a:cs typeface="Calibri"/>
            </a:endParaRPr>
          </a:p>
          <a:p>
            <a:pPr algn="ctr"/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3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769899-97AA-4348-ADC0-219C2BBE4C68}"/>
              </a:ext>
            </a:extLst>
          </p:cNvPr>
          <p:cNvSpPr txBox="1"/>
          <p:nvPr/>
        </p:nvSpPr>
        <p:spPr>
          <a:xfrm>
            <a:off x="454325" y="396815"/>
            <a:ext cx="11139577" cy="69865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Last week, you listened to orchestras play music from different movies. </a:t>
            </a:r>
          </a:p>
          <a:p>
            <a:r>
              <a:rPr lang="en-US" sz="2800" b="1"/>
              <a:t>Did you guess any of the movies they came from?  </a:t>
            </a:r>
          </a:p>
          <a:p>
            <a:endParaRPr lang="en-US" sz="2800" b="1" dirty="0">
              <a:cs typeface="Calibri"/>
            </a:endParaRPr>
          </a:p>
          <a:p>
            <a:r>
              <a:rPr lang="en-US" sz="2800" b="1">
                <a:cs typeface="Calibri"/>
              </a:rPr>
              <a:t>Weller and Jackson emailed Ms. T., wondering where the theme from Star </a:t>
            </a:r>
            <a:r>
              <a:rPr lang="en-US" sz="2800" b="1" dirty="0">
                <a:cs typeface="Calibri"/>
              </a:rPr>
              <a:t>Wars was.  Did Ms. T. forget to include this popular song?</a:t>
            </a:r>
          </a:p>
          <a:p>
            <a:endParaRPr lang="en-US" sz="2800" b="1" dirty="0">
              <a:cs typeface="Calibri"/>
            </a:endParaRPr>
          </a:p>
          <a:p>
            <a:r>
              <a:rPr lang="en-US" sz="2800" b="1">
                <a:cs typeface="Calibri"/>
              </a:rPr>
              <a:t>Thank you for reminding me of this iconic composition!</a:t>
            </a:r>
            <a:endParaRPr lang="en-US" sz="2800" b="1" dirty="0">
              <a:cs typeface="Calibri"/>
            </a:endParaRPr>
          </a:p>
          <a:p>
            <a:r>
              <a:rPr lang="en-US" sz="2800" b="1">
                <a:cs typeface="Calibri"/>
              </a:rPr>
              <a:t>Click here to see and hear a student orchestra playing the full Star Wars Theme:</a:t>
            </a:r>
            <a:endParaRPr lang="en-US" sz="2800" b="1" dirty="0">
              <a:cs typeface="Calibri"/>
            </a:endParaRPr>
          </a:p>
          <a:p>
            <a:r>
              <a:rPr lang="en-US" sz="2800" dirty="0">
                <a:ea typeface="+mn-lt"/>
                <a:cs typeface="+mn-lt"/>
                <a:hlinkClick r:id="rId2"/>
              </a:rPr>
              <a:t>https://www.youtube.com/watch?v=pU8D7qZ3RDw</a:t>
            </a:r>
            <a:r>
              <a:rPr lang="en-US" sz="2800">
                <a:ea typeface="+mn-lt"/>
                <a:cs typeface="+mn-lt"/>
              </a:rPr>
              <a:t>   (31 min.)</a:t>
            </a:r>
            <a:endParaRPr lang="en-US" dirty="0">
              <a:ea typeface="+mn-lt"/>
              <a:cs typeface="+mn-lt"/>
            </a:endParaRP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If you have any questions or suggestions about these music lessons, please </a:t>
            </a:r>
            <a:r>
              <a:rPr lang="en-US" sz="2800">
                <a:cs typeface="Calibri"/>
              </a:rPr>
              <a:t>email Ms. T.  She will do her best to answer you either by email reply or in next </a:t>
            </a:r>
            <a:r>
              <a:rPr lang="en-US" sz="2800" dirty="0">
                <a:cs typeface="Calibri"/>
              </a:rPr>
              <a:t>week's music lesson.</a:t>
            </a:r>
          </a:p>
          <a:p>
            <a:endParaRPr lang="en-US" sz="2800" b="1" dirty="0">
              <a:cs typeface="Calibri"/>
            </a:endParaRPr>
          </a:p>
          <a:p>
            <a:endParaRPr lang="en-US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49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FC20CA-58CB-43BA-9DD0-F3207C57CC38}"/>
              </a:ext>
            </a:extLst>
          </p:cNvPr>
          <p:cNvSpPr txBox="1"/>
          <p:nvPr/>
        </p:nvSpPr>
        <p:spPr>
          <a:xfrm>
            <a:off x="3574211" y="324928"/>
            <a:ext cx="5158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Instruments of </a:t>
            </a:r>
            <a:r>
              <a:rPr lang="en-US" sz="2800" b="1">
                <a:latin typeface="Arial"/>
                <a:cs typeface="Arial"/>
              </a:rPr>
              <a:t>the Orchestra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7B92DE-54F6-47E9-A27C-376057655748}"/>
              </a:ext>
            </a:extLst>
          </p:cNvPr>
          <p:cNvSpPr txBox="1"/>
          <p:nvPr/>
        </p:nvSpPr>
        <p:spPr>
          <a:xfrm>
            <a:off x="2566900" y="1287314"/>
            <a:ext cx="73008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Arial"/>
                <a:cs typeface="Arial"/>
              </a:rPr>
              <a:t>Lesson 2: Woodwind Family</a:t>
            </a:r>
            <a:endParaRPr lang="en-US" sz="4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A83E0953-2556-497E-8E3E-28E43FBFD8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7230" y="2197242"/>
            <a:ext cx="6006860" cy="4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0FEBD0-BB73-4AD0-9FB1-FCDEC3249140}"/>
              </a:ext>
            </a:extLst>
          </p:cNvPr>
          <p:cNvSpPr txBox="1"/>
          <p:nvPr/>
        </p:nvSpPr>
        <p:spPr>
          <a:xfrm>
            <a:off x="3746741" y="66135"/>
            <a:ext cx="502919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Woodwind Family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4D3796-8780-481E-8CB5-87A8F79B1A3D}"/>
              </a:ext>
            </a:extLst>
          </p:cNvPr>
          <p:cNvSpPr txBox="1"/>
          <p:nvPr/>
        </p:nvSpPr>
        <p:spPr>
          <a:xfrm>
            <a:off x="79615" y="769728"/>
            <a:ext cx="1162840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Learning Intentions:  </a:t>
            </a:r>
            <a:endParaRPr lang="en-US"/>
          </a:p>
          <a:p>
            <a:pPr algn="ctr"/>
            <a:r>
              <a:rPr lang="en-US" sz="2800" b="1" dirty="0">
                <a:latin typeface="Arial"/>
                <a:cs typeface="Arial"/>
              </a:rPr>
              <a:t>I will know how woodwind instruments work. </a:t>
            </a:r>
            <a:endParaRPr lang="en-US" dirty="0"/>
          </a:p>
          <a:p>
            <a:pPr algn="ctr"/>
            <a:r>
              <a:rPr lang="en-US" sz="2800" b="1" dirty="0">
                <a:latin typeface="Arial"/>
                <a:cs typeface="Arial"/>
              </a:rPr>
              <a:t>I can identify the sounds of different woodwind instruments.</a:t>
            </a: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F16F3D24-1775-4BF4-92A6-0B7449FAFC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0966" y="2369770"/>
            <a:ext cx="5848710" cy="43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645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469051-6764-4248-B0DC-C1C756131036}"/>
              </a:ext>
            </a:extLst>
          </p:cNvPr>
          <p:cNvSpPr txBox="1"/>
          <p:nvPr/>
        </p:nvSpPr>
        <p:spPr>
          <a:xfrm>
            <a:off x="7052634" y="712218"/>
            <a:ext cx="4741652" cy="569386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Arial"/>
                <a:cs typeface="Arial"/>
              </a:rPr>
              <a:t>Look carefully at this picture.  </a:t>
            </a:r>
            <a:endParaRPr lang="en-US" sz="2800" b="1" dirty="0">
              <a:latin typeface="Arial"/>
              <a:cs typeface="Arial"/>
            </a:endParaRP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>
                <a:latin typeface="Arial"/>
                <a:cs typeface="Arial"/>
              </a:rPr>
              <a:t>Which woodwind instruments are </a:t>
            </a:r>
            <a:r>
              <a:rPr lang="en-US" sz="2800" b="1" dirty="0">
                <a:latin typeface="Arial"/>
                <a:cs typeface="Arial"/>
              </a:rPr>
              <a:t>familiar to you and you have </a:t>
            </a:r>
            <a:r>
              <a:rPr lang="en-US" sz="2800" b="1">
                <a:latin typeface="Arial"/>
                <a:cs typeface="Arial"/>
              </a:rPr>
              <a:t>heard them played </a:t>
            </a:r>
            <a:r>
              <a:rPr lang="en-US" sz="2800" b="1" dirty="0">
                <a:latin typeface="Arial"/>
                <a:cs typeface="Arial"/>
              </a:rPr>
              <a:t>before? 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Which woodwind instruments </a:t>
            </a:r>
            <a:r>
              <a:rPr lang="en-US" sz="2800" b="1">
                <a:latin typeface="Arial"/>
                <a:cs typeface="Arial"/>
              </a:rPr>
              <a:t>are unfamiliar to you </a:t>
            </a:r>
            <a:r>
              <a:rPr lang="en-US" sz="2800" b="1" dirty="0">
                <a:latin typeface="Arial"/>
                <a:cs typeface="Arial"/>
              </a:rPr>
              <a:t>and you haven't heard them played before?</a:t>
            </a:r>
            <a:endParaRPr lang="en-US" sz="2800"/>
          </a:p>
        </p:txBody>
      </p:sp>
      <p:pic>
        <p:nvPicPr>
          <p:cNvPr id="3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B53D8E6E-2A04-4812-8C0E-A0CECF9CD4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230" y="946411"/>
            <a:ext cx="5848710" cy="43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87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9C06D7-D83E-480E-88C6-A38F3A73858F}"/>
              </a:ext>
            </a:extLst>
          </p:cNvPr>
          <p:cNvSpPr txBox="1"/>
          <p:nvPr/>
        </p:nvSpPr>
        <p:spPr>
          <a:xfrm>
            <a:off x="770628" y="396816"/>
            <a:ext cx="1065074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r>
              <a:rPr lang="en-US" sz="2400" b="1">
                <a:latin typeface="Arial"/>
                <a:cs typeface="Arial"/>
              </a:rPr>
              <a:t>How does a woodwind instrument work?</a:t>
            </a:r>
            <a:endParaRPr lang="en-US"/>
          </a:p>
          <a:p>
            <a:pPr algn="ctr"/>
            <a:r>
              <a:rPr lang="en-US" sz="2400" b="1" dirty="0">
                <a:latin typeface="Arial"/>
                <a:cs typeface="Arial"/>
              </a:rPr>
              <a:t> 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2400" b="1">
                <a:latin typeface="Arial"/>
                <a:cs typeface="Arial"/>
              </a:rPr>
              <a:t>Check out this video to find out:</a:t>
            </a:r>
            <a:endParaRPr lang="en-US" sz="2400" b="1" dirty="0">
              <a:latin typeface="Arial"/>
              <a:cs typeface="Arial"/>
            </a:endParaRPr>
          </a:p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r>
              <a:rPr lang="en-US" sz="2400" dirty="0">
                <a:ea typeface="+mn-lt"/>
                <a:cs typeface="+mn-lt"/>
                <a:hlinkClick r:id="rId2"/>
              </a:rPr>
              <a:t>https://www.youtube.com/watch?v=S6gBYYxvizs</a:t>
            </a:r>
            <a:r>
              <a:rPr lang="en-US" dirty="0">
                <a:ea typeface="+mn-lt"/>
                <a:cs typeface="+mn-lt"/>
              </a:rPr>
              <a:t>  </a:t>
            </a:r>
          </a:p>
          <a:p>
            <a:pPr algn="ctr"/>
            <a:endParaRPr lang="en-US" dirty="0">
              <a:cs typeface="Calibri"/>
            </a:endParaRPr>
          </a:p>
        </p:txBody>
      </p:sp>
      <p:pic>
        <p:nvPicPr>
          <p:cNvPr id="9" name="Picture 10" descr="A group of people posing for the camera&#10;&#10;Description generated with high confidence">
            <a:extLst>
              <a:ext uri="{FF2B5EF4-FFF2-40B4-BE49-F238E27FC236}">
                <a16:creationId xmlns:a16="http://schemas.microsoft.com/office/drawing/2014/main" xmlns="" id="{139BEED6-A70D-4803-B6EC-BA3540A9AB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9796" y="2965150"/>
            <a:ext cx="4796106" cy="36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37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46F0D3-48CD-4F59-BD2C-839D4AC82482}"/>
              </a:ext>
            </a:extLst>
          </p:cNvPr>
          <p:cNvSpPr txBox="1"/>
          <p:nvPr/>
        </p:nvSpPr>
        <p:spPr>
          <a:xfrm>
            <a:off x="2006181" y="309653"/>
            <a:ext cx="8134709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Did you see how the sound is created when</a:t>
            </a:r>
            <a:endParaRPr lang="en-US">
              <a:cs typeface="Calibri"/>
            </a:endParaRPr>
          </a:p>
          <a:p>
            <a:r>
              <a:rPr lang="en-US" sz="3200" b="1" dirty="0">
                <a:cs typeface="Calibri"/>
              </a:rPr>
              <a:t>you blow air through a woodwind instrument?</a:t>
            </a:r>
            <a:endParaRPr lang="en-US">
              <a:cs typeface="Calibri" panose="020F0502020204030204"/>
            </a:endParaRPr>
          </a:p>
          <a:p>
            <a:endParaRPr lang="en-US" sz="1400">
              <a:cs typeface="Calibri"/>
            </a:endParaRPr>
          </a:p>
        </p:txBody>
      </p:sp>
      <p:pic>
        <p:nvPicPr>
          <p:cNvPr id="6" name="Picture 6" descr="A picture containing knife&#10;&#10;Description generated with very high confidence">
            <a:extLst>
              <a:ext uri="{FF2B5EF4-FFF2-40B4-BE49-F238E27FC236}">
                <a16:creationId xmlns:a16="http://schemas.microsoft.com/office/drawing/2014/main" xmlns="" id="{64EC523F-4F5D-4F63-A03A-17EDDE0078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136" y="2373301"/>
            <a:ext cx="10478217" cy="3146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14AE9F-6116-450F-BAFB-180753B9042E}"/>
              </a:ext>
            </a:extLst>
          </p:cNvPr>
          <p:cNvSpPr txBox="1"/>
          <p:nvPr/>
        </p:nvSpPr>
        <p:spPr>
          <a:xfrm>
            <a:off x="641230" y="40199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30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90DDC8-1944-4578-9CD7-70472A0F425E}"/>
              </a:ext>
            </a:extLst>
          </p:cNvPr>
          <p:cNvSpPr txBox="1"/>
          <p:nvPr/>
        </p:nvSpPr>
        <p:spPr>
          <a:xfrm>
            <a:off x="324031" y="1244180"/>
            <a:ext cx="6625084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Did you make a straw flute?</a:t>
            </a:r>
            <a:endParaRPr lang="en-US" sz="2800" b="1" dirty="0">
              <a:cs typeface="Calibri"/>
            </a:endParaRPr>
          </a:p>
          <a:p>
            <a:r>
              <a:rPr lang="en-US" sz="2800" b="1" dirty="0">
                <a:cs typeface="Calibri"/>
              </a:rPr>
              <a:t>Did you make different pitches, high and </a:t>
            </a:r>
            <a:r>
              <a:rPr lang="en-US" sz="2800" b="1">
                <a:cs typeface="Calibri"/>
              </a:rPr>
              <a:t>low sounds, with your straw flute?  </a:t>
            </a:r>
            <a:endParaRPr lang="en-US" sz="2800" b="1" dirty="0">
              <a:cs typeface="Calibri"/>
            </a:endParaRPr>
          </a:p>
          <a:p>
            <a:endParaRPr lang="en-US" sz="2800" b="1" dirty="0">
              <a:cs typeface="Calibri"/>
            </a:endParaRPr>
          </a:p>
          <a:p>
            <a:endParaRPr lang="en-US" sz="2800" b="1" dirty="0">
              <a:cs typeface="Calibri"/>
            </a:endParaRPr>
          </a:p>
          <a:p>
            <a:endParaRPr lang="en-US" sz="2800" b="1" dirty="0">
              <a:cs typeface="Calibri"/>
            </a:endParaRPr>
          </a:p>
          <a:p>
            <a:r>
              <a:rPr lang="en-US" sz="2800" b="1">
                <a:cs typeface="Calibri"/>
              </a:rPr>
              <a:t>Click here for steps and instructions:</a:t>
            </a:r>
            <a:endParaRPr lang="en-US" sz="2800" b="1" dirty="0">
              <a:cs typeface="Calibri"/>
            </a:endParaRPr>
          </a:p>
          <a:p>
            <a:r>
              <a:rPr lang="en-US" sz="1400" dirty="0">
                <a:ea typeface="+mn-lt"/>
                <a:cs typeface="+mn-lt"/>
                <a:hlinkClick r:id="rId2"/>
              </a:rPr>
              <a:t>https://www.fizzicseducation.com.au/150-science-experiments/light-sound-experiments/make-a-straw-flute/</a:t>
            </a:r>
            <a:r>
              <a:rPr lang="en-US" sz="1400">
                <a:ea typeface="+mn-lt"/>
                <a:cs typeface="+mn-lt"/>
              </a:rPr>
              <a:t>   (With thanks, these picture here came from this website.)</a:t>
            </a:r>
            <a:endParaRPr lang="en-US" sz="1400"/>
          </a:p>
          <a:p>
            <a:endParaRPr lang="en-US" sz="2800" b="1" dirty="0">
              <a:cs typeface="Calibri"/>
            </a:endParaRPr>
          </a:p>
        </p:txBody>
      </p:sp>
      <p:pic>
        <p:nvPicPr>
          <p:cNvPr id="5" name="Picture 4" descr="A close up of a persons hand&#10;&#10;Description generated with very high confidence">
            <a:extLst>
              <a:ext uri="{FF2B5EF4-FFF2-40B4-BE49-F238E27FC236}">
                <a16:creationId xmlns:a16="http://schemas.microsoft.com/office/drawing/2014/main" xmlns="" id="{FE06E0B1-6A4A-4F02-AF4A-895E5365C7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1758" y="358717"/>
            <a:ext cx="4037161" cy="3020681"/>
          </a:xfrm>
          <a:prstGeom prst="rect">
            <a:avLst/>
          </a:prstGeom>
        </p:spPr>
      </p:pic>
      <p:pic>
        <p:nvPicPr>
          <p:cNvPr id="6" name="Picture 6" descr="A person talking on a cell phone&#10;&#10;Description generated with high confidence">
            <a:extLst>
              <a:ext uri="{FF2B5EF4-FFF2-40B4-BE49-F238E27FC236}">
                <a16:creationId xmlns:a16="http://schemas.microsoft.com/office/drawing/2014/main" xmlns="" id="{B3041EFE-95FA-4258-9E62-7CD9C25B67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1759" y="3694262"/>
            <a:ext cx="4080294" cy="30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808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8A1D01519F4D9B42F859438EAB6C" ma:contentTypeVersion="1" ma:contentTypeDescription="Create a new document." ma:contentTypeScope="" ma:versionID="22ec54e68b94b63ac97948c4546575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571E06C-5C0E-43A9-B2B5-093D38FD5324}"/>
</file>

<file path=customXml/itemProps2.xml><?xml version="1.0" encoding="utf-8"?>
<ds:datastoreItem xmlns:ds="http://schemas.openxmlformats.org/officeDocument/2006/customXml" ds:itemID="{CAB98EB2-873D-4050-A877-B956DD9C275D}"/>
</file>

<file path=customXml/itemProps3.xml><?xml version="1.0" encoding="utf-8"?>
<ds:datastoreItem xmlns:ds="http://schemas.openxmlformats.org/officeDocument/2006/customXml" ds:itemID="{1719639E-C7F6-4AA9-BC7B-29CCC60D52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163</Words>
  <Application>Microsoft Office PowerPoint</Application>
  <PresentationFormat>Custom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Admin</cp:lastModifiedBy>
  <cp:revision>1450</cp:revision>
  <dcterms:created xsi:type="dcterms:W3CDTF">2020-04-03T18:10:04Z</dcterms:created>
  <dcterms:modified xsi:type="dcterms:W3CDTF">2020-04-15T03:12:42Z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0x010100686B8A1D01519F4D9B42F859438EAB6C</vt:lpwstr>
  </property>
  <property fmtid="{D5CDD505-2E9C-101B-9397-08002B2CF9AE}" pid="3" name="_MarkAsFinal">
    <vt:bool>true</vt:bool>
  </property>
</Properties>
</file>